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74" r:id="rId3"/>
    <p:sldId id="275" r:id="rId4"/>
    <p:sldId id="257" r:id="rId5"/>
    <p:sldId id="258" r:id="rId6"/>
    <p:sldId id="259" r:id="rId7"/>
    <p:sldId id="286" r:id="rId8"/>
    <p:sldId id="260" r:id="rId9"/>
    <p:sldId id="276" r:id="rId10"/>
    <p:sldId id="261" r:id="rId11"/>
    <p:sldId id="262" r:id="rId12"/>
    <p:sldId id="264" r:id="rId13"/>
    <p:sldId id="265" r:id="rId14"/>
    <p:sldId id="277" r:id="rId15"/>
    <p:sldId id="266" r:id="rId16"/>
    <p:sldId id="281" r:id="rId17"/>
    <p:sldId id="283" r:id="rId18"/>
    <p:sldId id="285" r:id="rId19"/>
    <p:sldId id="278" r:id="rId20"/>
    <p:sldId id="267" r:id="rId21"/>
    <p:sldId id="268" r:id="rId22"/>
    <p:sldId id="269"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58" d="100"/>
          <a:sy n="58" d="100"/>
        </p:scale>
        <p:origin x="72" y="6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AB3D1B3-1D43-42EA-9F1C-B569DA84CD9B}"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31453619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3D1B3-1D43-42EA-9F1C-B569DA84CD9B}"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36677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B3D1B3-1D43-42EA-9F1C-B569DA84CD9B}" type="datetimeFigureOut">
              <a:rPr lang="en-IN" smtClean="0"/>
              <a:t>17-05-2023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418718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B3D1B3-1D43-42EA-9F1C-B569DA84CD9B}"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140574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AB3D1B3-1D43-42EA-9F1C-B569DA84CD9B}"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17232366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AB3D1B3-1D43-42EA-9F1C-B569DA84CD9B}" type="datetimeFigureOut">
              <a:rPr lang="en-IN" smtClean="0"/>
              <a:t>17-05-2023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91317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AB3D1B3-1D43-42EA-9F1C-B569DA84CD9B}" type="datetimeFigureOut">
              <a:rPr lang="en-IN" smtClean="0"/>
              <a:t>17-05-2023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072605-0DF9-4421-B122-9DD83F7BF758}"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0427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B3D1B3-1D43-42EA-9F1C-B569DA84CD9B}" type="datetimeFigureOut">
              <a:rPr lang="en-IN" smtClean="0"/>
              <a:t>17-05-2023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2928704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B3D1B3-1D43-42EA-9F1C-B569DA84CD9B}" type="datetimeFigureOut">
              <a:rPr lang="en-IN" smtClean="0"/>
              <a:t>17-05-2023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99992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B3D1B3-1D43-42EA-9F1C-B569DA84CD9B}" type="datetimeFigureOut">
              <a:rPr lang="en-IN" smtClean="0"/>
              <a:t>17-05-2023</a:t>
            </a:fld>
            <a:endParaRPr lang="en-IN"/>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IN"/>
          </a:p>
        </p:txBody>
      </p:sp>
      <p:sp>
        <p:nvSpPr>
          <p:cNvPr id="7" name="Slide Number Placeholder 6"/>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571326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CAB3D1B3-1D43-42EA-9F1C-B569DA84CD9B}" type="datetimeFigureOut">
              <a:rPr lang="en-IN" smtClean="0"/>
              <a:t>17-05-2023</a:t>
            </a:fld>
            <a:endParaRPr lang="en-IN"/>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IN"/>
          </a:p>
        </p:txBody>
      </p:sp>
      <p:sp>
        <p:nvSpPr>
          <p:cNvPr id="7" name="Slide Number Placeholder 6"/>
          <p:cNvSpPr>
            <a:spLocks noGrp="1"/>
          </p:cNvSpPr>
          <p:nvPr>
            <p:ph type="sldNum" sz="quarter" idx="12"/>
          </p:nvPr>
        </p:nvSpPr>
        <p:spPr/>
        <p:txBody>
          <a:bodyPr/>
          <a:lstStyle/>
          <a:p>
            <a:fld id="{7B072605-0DF9-4421-B122-9DD83F7BF758}" type="slidenum">
              <a:rPr lang="en-IN" smtClean="0"/>
              <a:t>‹#›</a:t>
            </a:fld>
            <a:endParaRPr lang="en-IN"/>
          </a:p>
        </p:txBody>
      </p:sp>
    </p:spTree>
    <p:extLst>
      <p:ext uri="{BB962C8B-B14F-4D97-AF65-F5344CB8AC3E}">
        <p14:creationId xmlns:p14="http://schemas.microsoft.com/office/powerpoint/2010/main" val="391379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AB3D1B3-1D43-42EA-9F1C-B569DA84CD9B}" type="datetimeFigureOut">
              <a:rPr lang="en-IN" smtClean="0"/>
              <a:t>17-05-2023</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B072605-0DF9-4421-B122-9DD83F7BF758}" type="slidenum">
              <a:rPr lang="en-IN" smtClean="0"/>
              <a:t>‹#›</a:t>
            </a:fld>
            <a:endParaRPr lang="en-IN"/>
          </a:p>
        </p:txBody>
      </p:sp>
    </p:spTree>
    <p:extLst>
      <p:ext uri="{BB962C8B-B14F-4D97-AF65-F5344CB8AC3E}">
        <p14:creationId xmlns:p14="http://schemas.microsoft.com/office/powerpoint/2010/main" val="34521119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41A5-237D-27B8-FB46-3749767F83BE}"/>
              </a:ext>
            </a:extLst>
          </p:cNvPr>
          <p:cNvSpPr>
            <a:spLocks noGrp="1"/>
          </p:cNvSpPr>
          <p:nvPr>
            <p:ph type="ctrTitle"/>
          </p:nvPr>
        </p:nvSpPr>
        <p:spPr>
          <a:xfrm>
            <a:off x="1310309" y="816640"/>
            <a:ext cx="9277010" cy="1675548"/>
          </a:xfrm>
        </p:spPr>
        <p:txBody>
          <a:bodyPr/>
          <a:lstStyle/>
          <a:p>
            <a:r>
              <a:rPr lang="en-IN" b="1" dirty="0"/>
              <a:t>Malware detection using machine learning</a:t>
            </a:r>
          </a:p>
        </p:txBody>
      </p:sp>
      <p:sp>
        <p:nvSpPr>
          <p:cNvPr id="3" name="Subtitle 2">
            <a:extLst>
              <a:ext uri="{FF2B5EF4-FFF2-40B4-BE49-F238E27FC236}">
                <a16:creationId xmlns:a16="http://schemas.microsoft.com/office/drawing/2014/main" id="{023367A6-BCF0-1261-9EBF-48FF41FE4C2F}"/>
              </a:ext>
            </a:extLst>
          </p:cNvPr>
          <p:cNvSpPr>
            <a:spLocks noGrp="1"/>
          </p:cNvSpPr>
          <p:nvPr>
            <p:ph type="subTitle" idx="1"/>
          </p:nvPr>
        </p:nvSpPr>
        <p:spPr>
          <a:xfrm>
            <a:off x="3454532" y="4548372"/>
            <a:ext cx="4960207" cy="1323510"/>
          </a:xfrm>
        </p:spPr>
        <p:txBody>
          <a:bodyPr>
            <a:normAutofit/>
          </a:bodyPr>
          <a:lstStyle/>
          <a:p>
            <a:r>
              <a:rPr lang="en-IN" dirty="0">
                <a:solidFill>
                  <a:schemeClr val="bg1"/>
                </a:solidFill>
              </a:rPr>
              <a:t>GUIDE</a:t>
            </a:r>
            <a:r>
              <a:rPr lang="en-IN" dirty="0"/>
              <a:t> - Dr Chandra Shekher Tyagi</a:t>
            </a:r>
          </a:p>
          <a:p>
            <a:r>
              <a:rPr lang="en-IN" dirty="0"/>
              <a:t>CSE – H</a:t>
            </a:r>
          </a:p>
          <a:p>
            <a:r>
              <a:rPr lang="en-IN" dirty="0"/>
              <a:t>May 2023</a:t>
            </a:r>
          </a:p>
        </p:txBody>
      </p:sp>
      <p:sp>
        <p:nvSpPr>
          <p:cNvPr id="4" name="Subtitle 2">
            <a:extLst>
              <a:ext uri="{FF2B5EF4-FFF2-40B4-BE49-F238E27FC236}">
                <a16:creationId xmlns:a16="http://schemas.microsoft.com/office/drawing/2014/main" id="{1A35BE77-6E00-4BC0-100C-EE367B446888}"/>
              </a:ext>
            </a:extLst>
          </p:cNvPr>
          <p:cNvSpPr txBox="1">
            <a:spLocks/>
          </p:cNvSpPr>
          <p:nvPr/>
        </p:nvSpPr>
        <p:spPr>
          <a:xfrm>
            <a:off x="3696579" y="2717160"/>
            <a:ext cx="4505740" cy="174485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IN" dirty="0"/>
              <a:t>Kshiti Tyagi [RA1911003030</a:t>
            </a:r>
            <a:r>
              <a:rPr lang="en-IN" b="1" dirty="0"/>
              <a:t>227</a:t>
            </a:r>
            <a:r>
              <a:rPr lang="en-IN" dirty="0"/>
              <a:t>]</a:t>
            </a:r>
          </a:p>
          <a:p>
            <a:r>
              <a:rPr lang="en-IN" dirty="0"/>
              <a:t>Vaishnavi Bhardwaj [RA1911003030</a:t>
            </a:r>
            <a:r>
              <a:rPr lang="en-IN" b="1" dirty="0"/>
              <a:t>212</a:t>
            </a:r>
            <a:r>
              <a:rPr lang="en-IN" dirty="0"/>
              <a:t>]</a:t>
            </a:r>
          </a:p>
          <a:p>
            <a:r>
              <a:rPr lang="en-IN" dirty="0"/>
              <a:t>Disha Singh [RA1911003030</a:t>
            </a:r>
            <a:r>
              <a:rPr lang="en-IN" b="1" dirty="0"/>
              <a:t>216</a:t>
            </a:r>
            <a:r>
              <a:rPr lang="en-IN" dirty="0"/>
              <a:t>]</a:t>
            </a:r>
          </a:p>
          <a:p>
            <a:r>
              <a:rPr lang="en-IN" dirty="0"/>
              <a:t>Deepanshi Negi [RA1911003030</a:t>
            </a:r>
            <a:r>
              <a:rPr lang="en-IN" b="1" dirty="0"/>
              <a:t>235</a:t>
            </a:r>
            <a:r>
              <a:rPr lang="en-IN" dirty="0"/>
              <a:t>]</a:t>
            </a:r>
          </a:p>
        </p:txBody>
      </p:sp>
      <p:pic>
        <p:nvPicPr>
          <p:cNvPr id="9" name="Picture 8">
            <a:extLst>
              <a:ext uri="{FF2B5EF4-FFF2-40B4-BE49-F238E27FC236}">
                <a16:creationId xmlns:a16="http://schemas.microsoft.com/office/drawing/2014/main" id="{476FF26C-9E9B-0DF2-8DDB-380EC8F11FD3}"/>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sp>
        <p:nvSpPr>
          <p:cNvPr id="5" name="TextBox 4">
            <a:extLst>
              <a:ext uri="{FF2B5EF4-FFF2-40B4-BE49-F238E27FC236}">
                <a16:creationId xmlns:a16="http://schemas.microsoft.com/office/drawing/2014/main" id="{39C6CDD9-BD22-D255-8D6E-F9D6A52AAD79}"/>
              </a:ext>
            </a:extLst>
          </p:cNvPr>
          <p:cNvSpPr txBox="1"/>
          <p:nvPr/>
        </p:nvSpPr>
        <p:spPr>
          <a:xfrm>
            <a:off x="8414739" y="378201"/>
            <a:ext cx="2664188" cy="369332"/>
          </a:xfrm>
          <a:prstGeom prst="rect">
            <a:avLst/>
          </a:prstGeom>
          <a:noFill/>
        </p:spPr>
        <p:txBody>
          <a:bodyPr wrap="square" rtlCol="0">
            <a:spAutoFit/>
          </a:bodyPr>
          <a:lstStyle/>
          <a:p>
            <a:r>
              <a:rPr lang="en-IN" dirty="0"/>
              <a:t>Project ID : 23MP0005 </a:t>
            </a:r>
          </a:p>
        </p:txBody>
      </p:sp>
    </p:spTree>
    <p:extLst>
      <p:ext uri="{BB962C8B-B14F-4D97-AF65-F5344CB8AC3E}">
        <p14:creationId xmlns:p14="http://schemas.microsoft.com/office/powerpoint/2010/main" val="111065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B8DA-017A-836A-CDF7-8AC2624E283C}"/>
              </a:ext>
            </a:extLst>
          </p:cNvPr>
          <p:cNvSpPr>
            <a:spLocks noGrp="1"/>
          </p:cNvSpPr>
          <p:nvPr>
            <p:ph type="title"/>
          </p:nvPr>
        </p:nvSpPr>
        <p:spPr>
          <a:xfrm>
            <a:off x="2231136" y="610730"/>
            <a:ext cx="7729728" cy="1188720"/>
          </a:xfrm>
        </p:spPr>
        <p:txBody>
          <a:bodyPr/>
          <a:lstStyle/>
          <a:p>
            <a:r>
              <a:rPr lang="en-IN" dirty="0"/>
              <a:t>Literature Survey</a:t>
            </a:r>
          </a:p>
        </p:txBody>
      </p:sp>
      <p:pic>
        <p:nvPicPr>
          <p:cNvPr id="10" name="Picture 9">
            <a:extLst>
              <a:ext uri="{FF2B5EF4-FFF2-40B4-BE49-F238E27FC236}">
                <a16:creationId xmlns:a16="http://schemas.microsoft.com/office/drawing/2014/main" id="{0488E9E7-6D30-3904-CC89-B9B7C38912D8}"/>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4" name="Picture 3">
            <a:extLst>
              <a:ext uri="{FF2B5EF4-FFF2-40B4-BE49-F238E27FC236}">
                <a16:creationId xmlns:a16="http://schemas.microsoft.com/office/drawing/2014/main" id="{5258B60B-C599-F9E6-DCB9-59560E22B42E}"/>
              </a:ext>
            </a:extLst>
          </p:cNvPr>
          <p:cNvPicPr>
            <a:picLocks noChangeAspect="1"/>
          </p:cNvPicPr>
          <p:nvPr/>
        </p:nvPicPr>
        <p:blipFill>
          <a:blip r:embed="rId3"/>
          <a:stretch>
            <a:fillRect/>
          </a:stretch>
        </p:blipFill>
        <p:spPr>
          <a:xfrm>
            <a:off x="2194222" y="1931629"/>
            <a:ext cx="3901778" cy="4770533"/>
          </a:xfrm>
          <a:prstGeom prst="rect">
            <a:avLst/>
          </a:prstGeom>
        </p:spPr>
      </p:pic>
      <p:pic>
        <p:nvPicPr>
          <p:cNvPr id="6" name="Picture 5">
            <a:extLst>
              <a:ext uri="{FF2B5EF4-FFF2-40B4-BE49-F238E27FC236}">
                <a16:creationId xmlns:a16="http://schemas.microsoft.com/office/drawing/2014/main" id="{7A53DB90-F625-883D-50FA-B9B274629A46}"/>
              </a:ext>
            </a:extLst>
          </p:cNvPr>
          <p:cNvPicPr>
            <a:picLocks noChangeAspect="1"/>
          </p:cNvPicPr>
          <p:nvPr/>
        </p:nvPicPr>
        <p:blipFill>
          <a:blip r:embed="rId4"/>
          <a:stretch>
            <a:fillRect/>
          </a:stretch>
        </p:blipFill>
        <p:spPr>
          <a:xfrm>
            <a:off x="6310568" y="1931629"/>
            <a:ext cx="3650296" cy="4839119"/>
          </a:xfrm>
          <a:prstGeom prst="rect">
            <a:avLst/>
          </a:prstGeom>
        </p:spPr>
      </p:pic>
    </p:spTree>
    <p:extLst>
      <p:ext uri="{BB962C8B-B14F-4D97-AF65-F5344CB8AC3E}">
        <p14:creationId xmlns:p14="http://schemas.microsoft.com/office/powerpoint/2010/main" val="4152720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316B5-6795-1F61-FED4-A533AE9667F5}"/>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3" name="Picture 2">
            <a:extLst>
              <a:ext uri="{FF2B5EF4-FFF2-40B4-BE49-F238E27FC236}">
                <a16:creationId xmlns:a16="http://schemas.microsoft.com/office/drawing/2014/main" id="{54326C99-FAC2-E0D9-9A95-1DEA2F432749}"/>
              </a:ext>
            </a:extLst>
          </p:cNvPr>
          <p:cNvPicPr>
            <a:picLocks noChangeAspect="1"/>
          </p:cNvPicPr>
          <p:nvPr/>
        </p:nvPicPr>
        <p:blipFill>
          <a:blip r:embed="rId3"/>
          <a:stretch>
            <a:fillRect/>
          </a:stretch>
        </p:blipFill>
        <p:spPr>
          <a:xfrm>
            <a:off x="2635205" y="1119264"/>
            <a:ext cx="3726503" cy="4831499"/>
          </a:xfrm>
          <a:prstGeom prst="rect">
            <a:avLst/>
          </a:prstGeom>
        </p:spPr>
      </p:pic>
      <p:pic>
        <p:nvPicPr>
          <p:cNvPr id="9" name="Picture 8">
            <a:extLst>
              <a:ext uri="{FF2B5EF4-FFF2-40B4-BE49-F238E27FC236}">
                <a16:creationId xmlns:a16="http://schemas.microsoft.com/office/drawing/2014/main" id="{8C75188D-7CBE-01A0-9AEA-8A40581D0142}"/>
              </a:ext>
            </a:extLst>
          </p:cNvPr>
          <p:cNvPicPr>
            <a:picLocks noChangeAspect="1"/>
          </p:cNvPicPr>
          <p:nvPr/>
        </p:nvPicPr>
        <p:blipFill>
          <a:blip r:embed="rId4"/>
          <a:stretch>
            <a:fillRect/>
          </a:stretch>
        </p:blipFill>
        <p:spPr>
          <a:xfrm>
            <a:off x="6612172" y="1329508"/>
            <a:ext cx="3566469" cy="4198984"/>
          </a:xfrm>
          <a:prstGeom prst="rect">
            <a:avLst/>
          </a:prstGeom>
        </p:spPr>
      </p:pic>
    </p:spTree>
    <p:extLst>
      <p:ext uri="{BB962C8B-B14F-4D97-AF65-F5344CB8AC3E}">
        <p14:creationId xmlns:p14="http://schemas.microsoft.com/office/powerpoint/2010/main" val="83991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D375-792B-86D9-AB7E-682891CCFB1D}"/>
              </a:ext>
            </a:extLst>
          </p:cNvPr>
          <p:cNvSpPr>
            <a:spLocks noGrp="1"/>
          </p:cNvSpPr>
          <p:nvPr>
            <p:ph type="ctrTitle"/>
          </p:nvPr>
        </p:nvSpPr>
        <p:spPr>
          <a:xfrm>
            <a:off x="2836396" y="792614"/>
            <a:ext cx="6519204" cy="975187"/>
          </a:xfrm>
        </p:spPr>
        <p:txBody>
          <a:bodyPr/>
          <a:lstStyle/>
          <a:p>
            <a:r>
              <a:rPr lang="en-IN" dirty="0"/>
              <a:t>Problem statement</a:t>
            </a:r>
          </a:p>
        </p:txBody>
      </p:sp>
      <p:sp>
        <p:nvSpPr>
          <p:cNvPr id="3" name="Content Placeholder 2">
            <a:extLst>
              <a:ext uri="{FF2B5EF4-FFF2-40B4-BE49-F238E27FC236}">
                <a16:creationId xmlns:a16="http://schemas.microsoft.com/office/drawing/2014/main" id="{A5EF80F1-9577-D2D2-195C-F94B484B7D73}"/>
              </a:ext>
            </a:extLst>
          </p:cNvPr>
          <p:cNvSpPr>
            <a:spLocks noGrp="1"/>
          </p:cNvSpPr>
          <p:nvPr>
            <p:ph type="subTitle" idx="1"/>
          </p:nvPr>
        </p:nvSpPr>
        <p:spPr>
          <a:xfrm>
            <a:off x="2695193" y="2282257"/>
            <a:ext cx="6801612" cy="1637012"/>
          </a:xfrm>
        </p:spPr>
        <p:txBody>
          <a:bodyPr>
            <a:noAutofit/>
          </a:bodyPr>
          <a:lstStyle/>
          <a:p>
            <a:pPr marL="0" indent="0" algn="just">
              <a:lnSpc>
                <a:spcPct val="115000"/>
              </a:lnSpc>
              <a:buNone/>
            </a:pPr>
            <a:r>
              <a:rPr lang="en-US" sz="1800" b="0" i="0" u="none" strike="noStrike" dirty="0">
                <a:solidFill>
                  <a:srgbClr val="000000"/>
                </a:solidFill>
                <a:effectLst/>
                <a:latin typeface="Times New Roman" panose="02020603050405020304" pitchFamily="18" charset="0"/>
              </a:rPr>
              <a:t>Our key objective is to detect potentially hazardous URLs using various machine-learning approaches. The Binary Classification approach will be used to determine if the URL or webpage is malicious or benign. </a:t>
            </a:r>
            <a:endParaRPr lang="en-IN" sz="2200" i="1" dirty="0">
              <a:effectLst/>
              <a:ea typeface="Arial" panose="020B0604020202020204" pitchFamily="34" charset="0"/>
            </a:endParaRPr>
          </a:p>
        </p:txBody>
      </p:sp>
      <p:pic>
        <p:nvPicPr>
          <p:cNvPr id="9" name="Picture 8">
            <a:extLst>
              <a:ext uri="{FF2B5EF4-FFF2-40B4-BE49-F238E27FC236}">
                <a16:creationId xmlns:a16="http://schemas.microsoft.com/office/drawing/2014/main" id="{E3C06326-BDF9-66BF-B1B4-26B2C0FF5B45}"/>
              </a:ext>
            </a:extLst>
          </p:cNvPr>
          <p:cNvPicPr>
            <a:picLocks noChangeAspect="1"/>
          </p:cNvPicPr>
          <p:nvPr/>
        </p:nvPicPr>
        <p:blipFill rotWithShape="1">
          <a:blip r:embed="rId2"/>
          <a:srcRect l="64672" t="28197" r="10738" b="52028"/>
          <a:stretch/>
        </p:blipFill>
        <p:spPr>
          <a:xfrm>
            <a:off x="3693824" y="3919269"/>
            <a:ext cx="4804349" cy="2143498"/>
          </a:xfrm>
          <a:prstGeom prst="rect">
            <a:avLst/>
          </a:prstGeom>
        </p:spPr>
      </p:pic>
      <p:pic>
        <p:nvPicPr>
          <p:cNvPr id="10" name="Picture 9">
            <a:extLst>
              <a:ext uri="{FF2B5EF4-FFF2-40B4-BE49-F238E27FC236}">
                <a16:creationId xmlns:a16="http://schemas.microsoft.com/office/drawing/2014/main" id="{F167905A-D866-E225-36A9-4396D84B411D}"/>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67389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479B-E1DE-214A-AD85-B10638D48ED4}"/>
              </a:ext>
            </a:extLst>
          </p:cNvPr>
          <p:cNvSpPr>
            <a:spLocks noGrp="1"/>
          </p:cNvSpPr>
          <p:nvPr>
            <p:ph type="ctrTitle"/>
          </p:nvPr>
        </p:nvSpPr>
        <p:spPr>
          <a:xfrm>
            <a:off x="1272987" y="1267100"/>
            <a:ext cx="4984376" cy="822960"/>
          </a:xfrm>
        </p:spPr>
        <p:txBody>
          <a:bodyPr>
            <a:normAutofit fontScale="90000"/>
          </a:bodyPr>
          <a:lstStyle/>
          <a:p>
            <a:r>
              <a:rPr lang="en-IN" dirty="0"/>
              <a:t>Work flow</a:t>
            </a:r>
          </a:p>
        </p:txBody>
      </p:sp>
      <p:sp>
        <p:nvSpPr>
          <p:cNvPr id="3" name="Subtitle 2">
            <a:extLst>
              <a:ext uri="{FF2B5EF4-FFF2-40B4-BE49-F238E27FC236}">
                <a16:creationId xmlns:a16="http://schemas.microsoft.com/office/drawing/2014/main" id="{CEA38A64-9F14-4F74-61DA-81A0CE906F95}"/>
              </a:ext>
            </a:extLst>
          </p:cNvPr>
          <p:cNvSpPr>
            <a:spLocks noGrp="1"/>
          </p:cNvSpPr>
          <p:nvPr>
            <p:ph type="subTitle" idx="1"/>
          </p:nvPr>
        </p:nvSpPr>
        <p:spPr/>
        <p:txBody>
          <a:bodyPr/>
          <a:lstStyle/>
          <a:p>
            <a:endParaRPr lang="en-IN"/>
          </a:p>
        </p:txBody>
      </p:sp>
      <p:pic>
        <p:nvPicPr>
          <p:cNvPr id="4" name="image3.png">
            <a:extLst>
              <a:ext uri="{FF2B5EF4-FFF2-40B4-BE49-F238E27FC236}">
                <a16:creationId xmlns:a16="http://schemas.microsoft.com/office/drawing/2014/main" id="{EA676B10-50B0-C06E-FA15-5F6D9F41BFE4}"/>
              </a:ext>
            </a:extLst>
          </p:cNvPr>
          <p:cNvPicPr>
            <a:picLocks noGrp="1"/>
          </p:cNvPicPr>
          <p:nvPr>
            <p:ph idx="4294967295"/>
          </p:nvPr>
        </p:nvPicPr>
        <p:blipFill>
          <a:blip r:embed="rId2"/>
          <a:srcRect l="11700" t="37818" r="22091" b="31980"/>
          <a:stretch>
            <a:fillRect/>
          </a:stretch>
        </p:blipFill>
        <p:spPr>
          <a:xfrm>
            <a:off x="1272987" y="2620304"/>
            <a:ext cx="9233647" cy="3464479"/>
          </a:xfrm>
          <a:prstGeom prst="rect">
            <a:avLst/>
          </a:prstGeom>
          <a:ln/>
        </p:spPr>
      </p:pic>
      <p:pic>
        <p:nvPicPr>
          <p:cNvPr id="5" name="Picture 4">
            <a:extLst>
              <a:ext uri="{FF2B5EF4-FFF2-40B4-BE49-F238E27FC236}">
                <a16:creationId xmlns:a16="http://schemas.microsoft.com/office/drawing/2014/main" id="{B2BD20DF-8DA3-2818-1D40-ABB519FFD6DA}"/>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211091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28245-9AAC-02C7-DA2D-5D39AF866754}"/>
              </a:ext>
            </a:extLst>
          </p:cNvPr>
          <p:cNvSpPr>
            <a:spLocks noGrp="1"/>
          </p:cNvSpPr>
          <p:nvPr>
            <p:ph type="ctrTitle"/>
          </p:nvPr>
        </p:nvSpPr>
        <p:spPr>
          <a:xfrm>
            <a:off x="309283" y="1265562"/>
            <a:ext cx="7391399" cy="1145944"/>
          </a:xfrm>
        </p:spPr>
        <p:txBody>
          <a:bodyPr/>
          <a:lstStyle/>
          <a:p>
            <a:r>
              <a:rPr lang="en-IN" dirty="0"/>
              <a:t>methodologies</a:t>
            </a:r>
          </a:p>
        </p:txBody>
      </p:sp>
      <p:pic>
        <p:nvPicPr>
          <p:cNvPr id="6" name="Picture 5">
            <a:extLst>
              <a:ext uri="{FF2B5EF4-FFF2-40B4-BE49-F238E27FC236}">
                <a16:creationId xmlns:a16="http://schemas.microsoft.com/office/drawing/2014/main" id="{B2087EFD-793D-2AA9-12CE-94D25DAD7C84}"/>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2050" name="Picture 2" descr="Choosing Evaluation Metrics For Classification Model">
            <a:extLst>
              <a:ext uri="{FF2B5EF4-FFF2-40B4-BE49-F238E27FC236}">
                <a16:creationId xmlns:a16="http://schemas.microsoft.com/office/drawing/2014/main" id="{BB0098A4-7A5B-A455-A719-56601B02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726" y="836850"/>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actical Text Classification With Python and Keras – Real Python">
            <a:extLst>
              <a:ext uri="{FF2B5EF4-FFF2-40B4-BE49-F238E27FC236}">
                <a16:creationId xmlns:a16="http://schemas.microsoft.com/office/drawing/2014/main" id="{095CEA42-5062-AB9A-74D8-D7C18A44D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952" y="2989197"/>
            <a:ext cx="6072095" cy="341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61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964E-2A65-7276-99ED-55A6789386F3}"/>
              </a:ext>
            </a:extLst>
          </p:cNvPr>
          <p:cNvSpPr>
            <a:spLocks noGrp="1"/>
          </p:cNvSpPr>
          <p:nvPr>
            <p:ph type="title"/>
          </p:nvPr>
        </p:nvSpPr>
        <p:spPr>
          <a:xfrm>
            <a:off x="2231136" y="1189979"/>
            <a:ext cx="7729728" cy="1188720"/>
          </a:xfrm>
        </p:spPr>
        <p:txBody>
          <a:bodyPr/>
          <a:lstStyle/>
          <a:p>
            <a:r>
              <a:rPr lang="en-IN" dirty="0"/>
              <a:t>methodologies</a:t>
            </a:r>
          </a:p>
        </p:txBody>
      </p:sp>
      <p:sp>
        <p:nvSpPr>
          <p:cNvPr id="3" name="Content Placeholder 2">
            <a:extLst>
              <a:ext uri="{FF2B5EF4-FFF2-40B4-BE49-F238E27FC236}">
                <a16:creationId xmlns:a16="http://schemas.microsoft.com/office/drawing/2014/main" id="{7521107F-E2D9-C312-55AC-B7AD52DA9FBF}"/>
              </a:ext>
            </a:extLst>
          </p:cNvPr>
          <p:cNvSpPr>
            <a:spLocks noGrp="1"/>
          </p:cNvSpPr>
          <p:nvPr>
            <p:ph idx="1"/>
          </p:nvPr>
        </p:nvSpPr>
        <p:spPr>
          <a:xfrm>
            <a:off x="2231136" y="3103366"/>
            <a:ext cx="7729728" cy="2051796"/>
          </a:xfrm>
        </p:spPr>
        <p:txBody>
          <a:bodyPr>
            <a:noAutofit/>
          </a:bodyPr>
          <a:lstStyle/>
          <a:p>
            <a:pPr indent="0" algn="just" rtl="0">
              <a:spcBef>
                <a:spcPts val="0"/>
              </a:spcBef>
              <a:spcAft>
                <a:spcPts val="0"/>
              </a:spcAft>
              <a:buNone/>
            </a:pPr>
            <a:r>
              <a:rPr lang="en-US" b="0" i="0" u="none" strike="noStrike" dirty="0">
                <a:solidFill>
                  <a:srgbClr val="000000"/>
                </a:solidFill>
                <a:effectLst/>
                <a:latin typeface="Times New Roman" panose="02020603050405020304" pitchFamily="18" charset="0"/>
              </a:rPr>
              <a:t>Supervised machine-learning falls under the groups of regression and classification. </a:t>
            </a:r>
            <a:endParaRPr lang="en-US" dirty="0">
              <a:solidFill>
                <a:srgbClr val="000000"/>
              </a:solidFill>
              <a:latin typeface="Times New Roman" panose="02020603050405020304" pitchFamily="18" charset="0"/>
            </a:endParaRPr>
          </a:p>
          <a:p>
            <a:pPr indent="0" algn="just" rtl="0">
              <a:spcBef>
                <a:spcPts val="0"/>
              </a:spcBef>
              <a:spcAft>
                <a:spcPts val="0"/>
              </a:spcAft>
              <a:buNone/>
            </a:pPr>
            <a:r>
              <a:rPr lang="en-US" b="0" i="0" u="none" strike="noStrike" dirty="0">
                <a:solidFill>
                  <a:srgbClr val="000000"/>
                </a:solidFill>
                <a:effectLst/>
                <a:latin typeface="Times New Roman" panose="02020603050405020304" pitchFamily="18" charset="0"/>
              </a:rPr>
              <a:t>To determine if the provided URL is benign or malicious, we classify it using three distinct kinds of classification:</a:t>
            </a:r>
            <a:endParaRPr lang="en-US" b="0" dirty="0">
              <a:effectLst/>
            </a:endParaRPr>
          </a:p>
          <a:p>
            <a:pPr marL="457200" algn="just" fontAlgn="base">
              <a:spcBef>
                <a:spcPts val="0"/>
              </a:spcBef>
              <a:buFont typeface="+mj-lt"/>
              <a:buAutoNum type="arabicPeriod"/>
            </a:pPr>
            <a:r>
              <a:rPr lang="en-US" dirty="0">
                <a:solidFill>
                  <a:srgbClr val="000000"/>
                </a:solidFill>
                <a:latin typeface="Times New Roman" panose="02020603050405020304" pitchFamily="18" charset="0"/>
              </a:rPr>
              <a:t>Logistic Regression</a:t>
            </a:r>
          </a:p>
          <a:p>
            <a:pPr marL="457200" algn="just" rtl="0" fontAlgn="base">
              <a:spcBef>
                <a:spcPts val="0"/>
              </a:spcBef>
              <a:spcAft>
                <a:spcPts val="0"/>
              </a:spcAft>
              <a:buFont typeface="+mj-lt"/>
              <a:buAutoNum type="arabicPeriod"/>
            </a:pPr>
            <a:r>
              <a:rPr lang="en-US" b="0" i="0" u="none" strike="noStrike" dirty="0">
                <a:solidFill>
                  <a:srgbClr val="000000"/>
                </a:solidFill>
                <a:effectLst/>
                <a:latin typeface="Times New Roman" panose="02020603050405020304" pitchFamily="18" charset="0"/>
              </a:rPr>
              <a:t>Decision Tree  </a:t>
            </a:r>
          </a:p>
          <a:p>
            <a:pPr marL="457200" algn="just" rtl="0" fontAlgn="base">
              <a:spcBef>
                <a:spcPts val="0"/>
              </a:spcBef>
              <a:spcAft>
                <a:spcPts val="0"/>
              </a:spcAft>
              <a:buFont typeface="+mj-lt"/>
              <a:buAutoNum type="arabicPeriod"/>
            </a:pPr>
            <a:r>
              <a:rPr lang="en-US" b="0" i="0" u="none" strike="noStrike" dirty="0">
                <a:solidFill>
                  <a:srgbClr val="000000"/>
                </a:solidFill>
                <a:effectLst/>
                <a:latin typeface="Times New Roman" panose="02020603050405020304" pitchFamily="18" charset="0"/>
              </a:rPr>
              <a:t>Random Forest </a:t>
            </a:r>
          </a:p>
          <a:p>
            <a:endParaRPr lang="en-IN" sz="2200" dirty="0"/>
          </a:p>
        </p:txBody>
      </p:sp>
      <p:pic>
        <p:nvPicPr>
          <p:cNvPr id="4" name="Picture 3">
            <a:extLst>
              <a:ext uri="{FF2B5EF4-FFF2-40B4-BE49-F238E27FC236}">
                <a16:creationId xmlns:a16="http://schemas.microsoft.com/office/drawing/2014/main" id="{1AC042A4-4A5D-84BD-ACC6-4E9FD01667F1}"/>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410876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54CF-EF47-9053-FAD9-4E0DA734F9D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6005163E-D3CF-64D6-B5F2-E78513C6B40B}"/>
              </a:ext>
            </a:extLst>
          </p:cNvPr>
          <p:cNvSpPr>
            <a:spLocks noGrp="1"/>
          </p:cNvSpPr>
          <p:nvPr>
            <p:ph idx="1"/>
          </p:nvPr>
        </p:nvSpPr>
        <p:spPr>
          <a:xfrm>
            <a:off x="2231136" y="2488957"/>
            <a:ext cx="7729728" cy="731321"/>
          </a:xfrm>
        </p:spPr>
        <p:txBody>
          <a:bodyPr>
            <a:noAutofit/>
          </a:bodyPr>
          <a:lstStyle/>
          <a:p>
            <a:pPr marL="0" indent="0" algn="just">
              <a:buNone/>
            </a:pPr>
            <a:r>
              <a:rPr lang="en-US" i="1" dirty="0"/>
              <a:t>A statical method to generate ML models with a binary department variable. In other binary dependent variable.</a:t>
            </a:r>
          </a:p>
        </p:txBody>
      </p:sp>
      <p:pic>
        <p:nvPicPr>
          <p:cNvPr id="7" name="Picture 6">
            <a:extLst>
              <a:ext uri="{FF2B5EF4-FFF2-40B4-BE49-F238E27FC236}">
                <a16:creationId xmlns:a16="http://schemas.microsoft.com/office/drawing/2014/main" id="{11841CB3-D056-AEF4-EF0A-B74C9F519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057" y="3429000"/>
            <a:ext cx="4789886" cy="2884565"/>
          </a:xfrm>
          <a:prstGeom prst="rect">
            <a:avLst/>
          </a:prstGeom>
        </p:spPr>
      </p:pic>
      <p:sp>
        <p:nvSpPr>
          <p:cNvPr id="4" name="TextBox 3">
            <a:extLst>
              <a:ext uri="{FF2B5EF4-FFF2-40B4-BE49-F238E27FC236}">
                <a16:creationId xmlns:a16="http://schemas.microsoft.com/office/drawing/2014/main" id="{D775C3FA-D5B0-AA13-0FED-BD7687F03A76}"/>
              </a:ext>
            </a:extLst>
          </p:cNvPr>
          <p:cNvSpPr txBox="1"/>
          <p:nvPr/>
        </p:nvSpPr>
        <p:spPr>
          <a:xfrm>
            <a:off x="5292587" y="6313565"/>
            <a:ext cx="1606826" cy="367979"/>
          </a:xfrm>
          <a:prstGeom prst="rect">
            <a:avLst/>
          </a:prstGeom>
          <a:noFill/>
        </p:spPr>
        <p:txBody>
          <a:bodyPr wrap="square" rtlCol="0">
            <a:spAutoFit/>
          </a:bodyPr>
          <a:lstStyle/>
          <a:p>
            <a:r>
              <a:rPr lang="en-IN" dirty="0"/>
              <a:t>Sigmoid Curve</a:t>
            </a:r>
          </a:p>
        </p:txBody>
      </p:sp>
      <p:pic>
        <p:nvPicPr>
          <p:cNvPr id="5" name="Picture 4">
            <a:extLst>
              <a:ext uri="{FF2B5EF4-FFF2-40B4-BE49-F238E27FC236}">
                <a16:creationId xmlns:a16="http://schemas.microsoft.com/office/drawing/2014/main" id="{C65DD7BF-8C74-D015-EE12-DF53288CFE94}"/>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293665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AE15-3E1F-A60C-FEF9-8F8C9D25098E}"/>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C4410F5B-CB09-5FE7-FDD5-7EB0D343B387}"/>
              </a:ext>
            </a:extLst>
          </p:cNvPr>
          <p:cNvSpPr>
            <a:spLocks noGrp="1"/>
          </p:cNvSpPr>
          <p:nvPr>
            <p:ph idx="1"/>
          </p:nvPr>
        </p:nvSpPr>
        <p:spPr>
          <a:xfrm>
            <a:off x="2231136" y="2352556"/>
            <a:ext cx="7729728" cy="827966"/>
          </a:xfrm>
        </p:spPr>
        <p:txBody>
          <a:bodyPr/>
          <a:lstStyle/>
          <a:p>
            <a:pPr marL="0" indent="0" algn="just">
              <a:buNone/>
            </a:pPr>
            <a:r>
              <a:rPr lang="en-US" i="1" dirty="0">
                <a:solidFill>
                  <a:srgbClr val="000000"/>
                </a:solidFill>
                <a:latin typeface="Times New Roman" panose="02020603050405020304" pitchFamily="18" charset="0"/>
              </a:rPr>
              <a:t>Decision tree is a flowchart with tree structure where each internal node denotes the feature and leaf nodes denote the result of the algorithm</a:t>
            </a:r>
            <a:endParaRPr lang="en-US" sz="1800" b="0" i="1" u="none" strike="noStrike" dirty="0">
              <a:solidFill>
                <a:srgbClr val="000000"/>
              </a:solidFill>
              <a:effectLst/>
              <a:latin typeface="Times New Roman" panose="02020603050405020304" pitchFamily="18" charset="0"/>
            </a:endParaRPr>
          </a:p>
          <a:p>
            <a:pPr marL="0" indent="0" algn="just">
              <a:buNone/>
            </a:pPr>
            <a:endParaRPr lang="en-US" i="1" dirty="0"/>
          </a:p>
        </p:txBody>
      </p:sp>
      <p:pic>
        <p:nvPicPr>
          <p:cNvPr id="5" name="Picture 4">
            <a:extLst>
              <a:ext uri="{FF2B5EF4-FFF2-40B4-BE49-F238E27FC236}">
                <a16:creationId xmlns:a16="http://schemas.microsoft.com/office/drawing/2014/main" id="{3F139D40-F0A0-AECB-4591-E08B1B968108}"/>
              </a:ext>
            </a:extLst>
          </p:cNvPr>
          <p:cNvPicPr>
            <a:picLocks noChangeAspect="1"/>
          </p:cNvPicPr>
          <p:nvPr/>
        </p:nvPicPr>
        <p:blipFill rotWithShape="1">
          <a:blip r:embed="rId2">
            <a:extLst>
              <a:ext uri="{28A0092B-C50C-407E-A947-70E740481C1C}">
                <a14:useLocalDpi xmlns:a14="http://schemas.microsoft.com/office/drawing/2010/main" val="0"/>
              </a:ext>
            </a:extLst>
          </a:blip>
          <a:srcRect l="4256"/>
          <a:stretch/>
        </p:blipFill>
        <p:spPr>
          <a:xfrm>
            <a:off x="3299791" y="3180522"/>
            <a:ext cx="5852567" cy="3334209"/>
          </a:xfrm>
          <a:prstGeom prst="rect">
            <a:avLst/>
          </a:prstGeom>
        </p:spPr>
      </p:pic>
      <p:pic>
        <p:nvPicPr>
          <p:cNvPr id="4" name="Picture 3">
            <a:extLst>
              <a:ext uri="{FF2B5EF4-FFF2-40B4-BE49-F238E27FC236}">
                <a16:creationId xmlns:a16="http://schemas.microsoft.com/office/drawing/2014/main" id="{69280842-2956-74B6-E03E-78481977C410}"/>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280469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C826-A03D-9602-E943-06F55C17D959}"/>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A7B351F9-9DEB-839E-3FAD-B3EBE4A5F6EB}"/>
              </a:ext>
            </a:extLst>
          </p:cNvPr>
          <p:cNvSpPr>
            <a:spLocks noGrp="1"/>
          </p:cNvSpPr>
          <p:nvPr>
            <p:ph idx="1"/>
          </p:nvPr>
        </p:nvSpPr>
        <p:spPr>
          <a:xfrm>
            <a:off x="2231136" y="2381094"/>
            <a:ext cx="7729728" cy="782864"/>
          </a:xfrm>
        </p:spPr>
        <p:txBody>
          <a:bodyPr>
            <a:normAutofit fontScale="92500"/>
          </a:bodyPr>
          <a:lstStyle/>
          <a:p>
            <a:pPr marL="0" indent="0" algn="just">
              <a:buNone/>
            </a:pPr>
            <a:r>
              <a:rPr lang="en-US" i="1" dirty="0"/>
              <a:t>Random forest is a classifier that contains a number of decision trees on various subsets of the given dataset and takes the average to improve the predictive accuracy of that dataset.</a:t>
            </a:r>
          </a:p>
        </p:txBody>
      </p:sp>
      <p:pic>
        <p:nvPicPr>
          <p:cNvPr id="7" name="Picture 6">
            <a:extLst>
              <a:ext uri="{FF2B5EF4-FFF2-40B4-BE49-F238E27FC236}">
                <a16:creationId xmlns:a16="http://schemas.microsoft.com/office/drawing/2014/main" id="{10342958-5686-95D5-0A0A-5CB5931AA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862" y="3163958"/>
            <a:ext cx="5902275" cy="3416616"/>
          </a:xfrm>
          <a:prstGeom prst="rect">
            <a:avLst/>
          </a:prstGeom>
        </p:spPr>
      </p:pic>
      <p:pic>
        <p:nvPicPr>
          <p:cNvPr id="4" name="Picture 3">
            <a:extLst>
              <a:ext uri="{FF2B5EF4-FFF2-40B4-BE49-F238E27FC236}">
                <a16:creationId xmlns:a16="http://schemas.microsoft.com/office/drawing/2014/main" id="{6DE4FE51-CECF-1594-768B-10825999B9D2}"/>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326196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D4604-A7A8-6881-6C7C-BBDF107FF16A}"/>
              </a:ext>
            </a:extLst>
          </p:cNvPr>
          <p:cNvSpPr>
            <a:spLocks noGrp="1"/>
          </p:cNvSpPr>
          <p:nvPr>
            <p:ph type="ctrTitle"/>
          </p:nvPr>
        </p:nvSpPr>
        <p:spPr>
          <a:xfrm>
            <a:off x="231631" y="2969468"/>
            <a:ext cx="6978411" cy="1170073"/>
          </a:xfrm>
        </p:spPr>
        <p:txBody>
          <a:bodyPr/>
          <a:lstStyle/>
          <a:p>
            <a:r>
              <a:rPr lang="en-IN" dirty="0"/>
              <a:t>implementation</a:t>
            </a:r>
          </a:p>
        </p:txBody>
      </p:sp>
      <p:pic>
        <p:nvPicPr>
          <p:cNvPr id="6" name="Picture 5">
            <a:extLst>
              <a:ext uri="{FF2B5EF4-FFF2-40B4-BE49-F238E27FC236}">
                <a16:creationId xmlns:a16="http://schemas.microsoft.com/office/drawing/2014/main" id="{CE2589B8-73D8-3B27-E44C-ED340D5AA008}"/>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3074" name="Picture 2" descr="Process cartoon hi-res stock photography and images - Alamy">
            <a:extLst>
              <a:ext uri="{FF2B5EF4-FFF2-40B4-BE49-F238E27FC236}">
                <a16:creationId xmlns:a16="http://schemas.microsoft.com/office/drawing/2014/main" id="{DE48D317-AAD1-CC88-769F-068576933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57"/>
          <a:stretch/>
        </p:blipFill>
        <p:spPr bwMode="auto">
          <a:xfrm>
            <a:off x="7337051" y="1905134"/>
            <a:ext cx="4623318" cy="304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8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B2959-6645-8DD6-8148-EF3F4D45CB01}"/>
              </a:ext>
            </a:extLst>
          </p:cNvPr>
          <p:cNvSpPr>
            <a:spLocks noGrp="1"/>
          </p:cNvSpPr>
          <p:nvPr>
            <p:ph sz="half" idx="2"/>
          </p:nvPr>
        </p:nvSpPr>
        <p:spPr>
          <a:xfrm>
            <a:off x="2740420" y="2729752"/>
            <a:ext cx="4270248" cy="2596776"/>
          </a:xfrm>
        </p:spPr>
        <p:txBody>
          <a:bodyPr>
            <a:normAutofit/>
          </a:bodyPr>
          <a:lstStyle/>
          <a:p>
            <a:r>
              <a:rPr lang="en-IN" dirty="0"/>
              <a:t>Reality</a:t>
            </a:r>
          </a:p>
          <a:p>
            <a:r>
              <a:rPr lang="en-IN" dirty="0"/>
              <a:t>Reviewing Research Papers</a:t>
            </a:r>
          </a:p>
          <a:p>
            <a:r>
              <a:rPr lang="en-IN" dirty="0"/>
              <a:t>Problem Statement</a:t>
            </a:r>
          </a:p>
          <a:p>
            <a:r>
              <a:rPr lang="en-IN" dirty="0"/>
              <a:t>Work Flow</a:t>
            </a:r>
          </a:p>
          <a:p>
            <a:r>
              <a:rPr lang="en-IN" dirty="0"/>
              <a:t>Methodologies</a:t>
            </a:r>
          </a:p>
          <a:p>
            <a:r>
              <a:rPr lang="en-IN" dirty="0"/>
              <a:t>Implementation</a:t>
            </a:r>
          </a:p>
          <a:p>
            <a:pPr marL="342900" indent="-342900">
              <a:buFont typeface="+mj-lt"/>
              <a:buAutoNum type="arabicPeriod"/>
            </a:pPr>
            <a:endParaRPr lang="en-IN" dirty="0"/>
          </a:p>
          <a:p>
            <a:pPr marL="342900" indent="-342900">
              <a:buFont typeface="+mj-lt"/>
              <a:buAutoNum type="arabicPeriod"/>
            </a:pPr>
            <a:endParaRPr lang="en-IN" dirty="0"/>
          </a:p>
        </p:txBody>
      </p:sp>
      <p:sp>
        <p:nvSpPr>
          <p:cNvPr id="5" name="Content Placeholder 4">
            <a:extLst>
              <a:ext uri="{FF2B5EF4-FFF2-40B4-BE49-F238E27FC236}">
                <a16:creationId xmlns:a16="http://schemas.microsoft.com/office/drawing/2014/main" id="{D826EFCD-83D0-3B62-B184-AB3DB733811A}"/>
              </a:ext>
            </a:extLst>
          </p:cNvPr>
          <p:cNvSpPr>
            <a:spLocks noGrp="1"/>
          </p:cNvSpPr>
          <p:nvPr>
            <p:ph sz="quarter" idx="4"/>
          </p:nvPr>
        </p:nvSpPr>
        <p:spPr>
          <a:xfrm>
            <a:off x="7010668" y="2709582"/>
            <a:ext cx="4253484" cy="2596776"/>
          </a:xfrm>
        </p:spPr>
        <p:txBody>
          <a:bodyPr>
            <a:normAutofit/>
          </a:bodyPr>
          <a:lstStyle/>
          <a:p>
            <a:r>
              <a:rPr lang="en-IN" sz="1800" dirty="0"/>
              <a:t>Visual Analysis </a:t>
            </a:r>
          </a:p>
          <a:p>
            <a:r>
              <a:rPr lang="en-IN" sz="1800" dirty="0"/>
              <a:t>Results</a:t>
            </a:r>
          </a:p>
          <a:p>
            <a:r>
              <a:rPr lang="en-IN" sz="1800" dirty="0"/>
              <a:t>Conclusion</a:t>
            </a:r>
          </a:p>
          <a:p>
            <a:r>
              <a:rPr lang="en-IN" sz="1800" dirty="0"/>
              <a:t>Future Scope</a:t>
            </a:r>
          </a:p>
        </p:txBody>
      </p:sp>
      <p:sp>
        <p:nvSpPr>
          <p:cNvPr id="2" name="Title 1">
            <a:extLst>
              <a:ext uri="{FF2B5EF4-FFF2-40B4-BE49-F238E27FC236}">
                <a16:creationId xmlns:a16="http://schemas.microsoft.com/office/drawing/2014/main" id="{863E4037-6D07-3FFB-7AFB-1EAF92D8EC29}"/>
              </a:ext>
            </a:extLst>
          </p:cNvPr>
          <p:cNvSpPr>
            <a:spLocks noGrp="1"/>
          </p:cNvSpPr>
          <p:nvPr>
            <p:ph type="title"/>
          </p:nvPr>
        </p:nvSpPr>
        <p:spPr/>
        <p:txBody>
          <a:bodyPr/>
          <a:lstStyle/>
          <a:p>
            <a:r>
              <a:rPr lang="en-IN" dirty="0"/>
              <a:t>contents</a:t>
            </a:r>
          </a:p>
        </p:txBody>
      </p:sp>
      <p:pic>
        <p:nvPicPr>
          <p:cNvPr id="7" name="Picture 6">
            <a:extLst>
              <a:ext uri="{FF2B5EF4-FFF2-40B4-BE49-F238E27FC236}">
                <a16:creationId xmlns:a16="http://schemas.microsoft.com/office/drawing/2014/main" id="{A7A605F0-7FC2-EBE1-34C6-1C6770AEF077}"/>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1026" name="Picture 2" descr="Clip Art Table Of Contents Image, PNG, 726x669px, Watercolor, Cartoon,  Flower, Frame, Heart Download Free">
            <a:extLst>
              <a:ext uri="{FF2B5EF4-FFF2-40B4-BE49-F238E27FC236}">
                <a16:creationId xmlns:a16="http://schemas.microsoft.com/office/drawing/2014/main" id="{ED6D8FA9-20AA-F0B3-EA9B-14BC32FEC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0587" y="5039005"/>
            <a:ext cx="1713117" cy="139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920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A9DE-6BDD-B8F4-CCC0-FD09EAB79A3E}"/>
              </a:ext>
            </a:extLst>
          </p:cNvPr>
          <p:cNvSpPr>
            <a:spLocks noGrp="1"/>
          </p:cNvSpPr>
          <p:nvPr>
            <p:ph type="title"/>
          </p:nvPr>
        </p:nvSpPr>
        <p:spPr>
          <a:xfrm>
            <a:off x="2574036" y="223743"/>
            <a:ext cx="6436614" cy="843057"/>
          </a:xfrm>
        </p:spPr>
        <p:txBody>
          <a:bodyPr/>
          <a:lstStyle/>
          <a:p>
            <a:r>
              <a:rPr lang="en-IN" dirty="0"/>
              <a:t>implementation</a:t>
            </a:r>
          </a:p>
        </p:txBody>
      </p:sp>
      <p:sp>
        <p:nvSpPr>
          <p:cNvPr id="3" name="Content Placeholder 2">
            <a:extLst>
              <a:ext uri="{FF2B5EF4-FFF2-40B4-BE49-F238E27FC236}">
                <a16:creationId xmlns:a16="http://schemas.microsoft.com/office/drawing/2014/main" id="{54047FAC-29EE-A028-C5E7-C8DF76E586B0}"/>
              </a:ext>
            </a:extLst>
          </p:cNvPr>
          <p:cNvSpPr>
            <a:spLocks noGrp="1"/>
          </p:cNvSpPr>
          <p:nvPr>
            <p:ph idx="1"/>
          </p:nvPr>
        </p:nvSpPr>
        <p:spPr>
          <a:xfrm>
            <a:off x="615753" y="2361740"/>
            <a:ext cx="7729728" cy="4256134"/>
          </a:xfrm>
        </p:spPr>
        <p:txBody>
          <a:bodyPr>
            <a:normAutofit/>
          </a:bodyPr>
          <a:lstStyle/>
          <a:p>
            <a:pPr marL="0" indent="0" algn="just">
              <a:buNone/>
            </a:pPr>
            <a:r>
              <a:rPr lang="en-IN" sz="2200" u="sng" dirty="0"/>
              <a:t>Data collection</a:t>
            </a:r>
          </a:p>
          <a:p>
            <a:pPr marL="0" indent="0" algn="just">
              <a:buNone/>
            </a:pPr>
            <a:endParaRPr lang="en-IN" sz="2200" dirty="0"/>
          </a:p>
          <a:p>
            <a:pPr marL="0" indent="0" algn="just">
              <a:buNone/>
            </a:pPr>
            <a:endParaRPr lang="en-IN" sz="2200" dirty="0"/>
          </a:p>
          <a:p>
            <a:pPr marL="0" indent="0" algn="just">
              <a:buNone/>
            </a:pPr>
            <a:r>
              <a:rPr lang="en-IN" sz="2200" u="sng" dirty="0"/>
              <a:t>Initialization</a:t>
            </a:r>
          </a:p>
          <a:p>
            <a:pPr marL="0" indent="0" algn="just">
              <a:buNone/>
            </a:pPr>
            <a:endParaRPr lang="en-IN" sz="2200" u="sng" dirty="0"/>
          </a:p>
          <a:p>
            <a:pPr marL="0" indent="0" algn="just">
              <a:buNone/>
            </a:pPr>
            <a:endParaRPr lang="en-IN" sz="2200" dirty="0"/>
          </a:p>
          <a:p>
            <a:pPr marL="0" indent="0" algn="just">
              <a:buNone/>
            </a:pPr>
            <a:r>
              <a:rPr lang="en-IN" sz="2200" u="sng" dirty="0"/>
              <a:t>Data pre-processing</a:t>
            </a:r>
            <a:endParaRPr lang="en-IN" sz="2200" dirty="0"/>
          </a:p>
          <a:p>
            <a:pPr marL="0" indent="0">
              <a:buNone/>
            </a:pPr>
            <a:endParaRPr lang="en-IN" dirty="0"/>
          </a:p>
          <a:p>
            <a:endParaRPr lang="en-IN" dirty="0"/>
          </a:p>
        </p:txBody>
      </p:sp>
      <p:pic>
        <p:nvPicPr>
          <p:cNvPr id="4" name="Picture 3">
            <a:extLst>
              <a:ext uri="{FF2B5EF4-FFF2-40B4-BE49-F238E27FC236}">
                <a16:creationId xmlns:a16="http://schemas.microsoft.com/office/drawing/2014/main" id="{BA73BE25-B751-B5A2-50FA-38E35914F0E1}"/>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5" name="Picture 4">
            <a:extLst>
              <a:ext uri="{FF2B5EF4-FFF2-40B4-BE49-F238E27FC236}">
                <a16:creationId xmlns:a16="http://schemas.microsoft.com/office/drawing/2014/main" id="{8045F82B-C367-D3A1-D99D-8C76D0951333}"/>
              </a:ext>
            </a:extLst>
          </p:cNvPr>
          <p:cNvPicPr>
            <a:picLocks noChangeAspect="1"/>
          </p:cNvPicPr>
          <p:nvPr/>
        </p:nvPicPr>
        <p:blipFill rotWithShape="1">
          <a:blip r:embed="rId3"/>
          <a:srcRect l="1" t="25527" r="62015" b="38303"/>
          <a:stretch/>
        </p:blipFill>
        <p:spPr bwMode="auto">
          <a:xfrm>
            <a:off x="4394979" y="1561033"/>
            <a:ext cx="3031542" cy="162380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3484353-88F1-A157-66A5-2B1EBF5EFA86}"/>
              </a:ext>
            </a:extLst>
          </p:cNvPr>
          <p:cNvPicPr>
            <a:picLocks noChangeAspect="1"/>
          </p:cNvPicPr>
          <p:nvPr/>
        </p:nvPicPr>
        <p:blipFill rotWithShape="1">
          <a:blip r:embed="rId4"/>
          <a:srcRect l="16923" t="23931" r="27861" b="13618"/>
          <a:stretch/>
        </p:blipFill>
        <p:spPr bwMode="auto">
          <a:xfrm>
            <a:off x="7709105" y="2685062"/>
            <a:ext cx="3117180" cy="198319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BADFDFA-5FDA-E626-FA52-3DF2735E4D72}"/>
              </a:ext>
            </a:extLst>
          </p:cNvPr>
          <p:cNvPicPr>
            <a:picLocks noChangeAspect="1"/>
          </p:cNvPicPr>
          <p:nvPr/>
        </p:nvPicPr>
        <p:blipFill rotWithShape="1">
          <a:blip r:embed="rId5"/>
          <a:srcRect l="17308" t="38290" r="257" b="26838"/>
          <a:stretch/>
        </p:blipFill>
        <p:spPr bwMode="auto">
          <a:xfrm>
            <a:off x="4099052" y="4991577"/>
            <a:ext cx="6090856" cy="14491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18942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3A60-2355-1B66-1770-1C2859A9C72A}"/>
              </a:ext>
            </a:extLst>
          </p:cNvPr>
          <p:cNvSpPr>
            <a:spLocks noGrp="1"/>
          </p:cNvSpPr>
          <p:nvPr>
            <p:ph type="ctrTitle"/>
          </p:nvPr>
        </p:nvSpPr>
        <p:spPr>
          <a:xfrm>
            <a:off x="1707553" y="1304925"/>
            <a:ext cx="6217247" cy="837580"/>
          </a:xfrm>
        </p:spPr>
        <p:txBody>
          <a:bodyPr>
            <a:normAutofit fontScale="90000"/>
          </a:bodyPr>
          <a:lstStyle/>
          <a:p>
            <a:r>
              <a:rPr lang="en-IN" dirty="0"/>
              <a:t>Visual analysis</a:t>
            </a:r>
          </a:p>
        </p:txBody>
      </p:sp>
      <p:pic>
        <p:nvPicPr>
          <p:cNvPr id="4" name="Content Placeholder 3">
            <a:extLst>
              <a:ext uri="{FF2B5EF4-FFF2-40B4-BE49-F238E27FC236}">
                <a16:creationId xmlns:a16="http://schemas.microsoft.com/office/drawing/2014/main" id="{08864002-A1D7-5B5E-90D1-22810F457777}"/>
              </a:ext>
            </a:extLst>
          </p:cNvPr>
          <p:cNvPicPr>
            <a:picLocks noGrp="1" noChangeAspect="1"/>
          </p:cNvPicPr>
          <p:nvPr>
            <p:ph idx="4294967295"/>
          </p:nvPr>
        </p:nvPicPr>
        <p:blipFill rotWithShape="1">
          <a:blip r:embed="rId2"/>
          <a:srcRect l="20104" t="34977" r="51335" b="20167"/>
          <a:stretch/>
        </p:blipFill>
        <p:spPr bwMode="auto">
          <a:xfrm>
            <a:off x="2505541" y="2408458"/>
            <a:ext cx="4760259" cy="4205039"/>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E42D578-E553-06C2-3BE4-584C3548BC37}"/>
              </a:ext>
            </a:extLst>
          </p:cNvPr>
          <p:cNvPicPr>
            <a:picLocks noChangeAspect="1"/>
          </p:cNvPicPr>
          <p:nvPr/>
        </p:nvPicPr>
        <p:blipFill rotWithShape="1">
          <a:blip r:embed="rId3"/>
          <a:srcRect l="6653" t="23011" r="71572" b="11613"/>
          <a:stretch/>
        </p:blipFill>
        <p:spPr>
          <a:xfrm>
            <a:off x="8592873" y="1304925"/>
            <a:ext cx="3143234" cy="5308572"/>
          </a:xfrm>
          <a:prstGeom prst="rect">
            <a:avLst/>
          </a:prstGeom>
        </p:spPr>
      </p:pic>
      <p:pic>
        <p:nvPicPr>
          <p:cNvPr id="7" name="Picture 6">
            <a:extLst>
              <a:ext uri="{FF2B5EF4-FFF2-40B4-BE49-F238E27FC236}">
                <a16:creationId xmlns:a16="http://schemas.microsoft.com/office/drawing/2014/main" id="{AC4F0D74-7275-0DCD-326D-87FB0E1A5114}"/>
              </a:ext>
            </a:extLst>
          </p:cNvPr>
          <p:cNvPicPr>
            <a:picLocks noChangeAspect="1"/>
          </p:cNvPicPr>
          <p:nvPr/>
        </p:nvPicPr>
        <p:blipFill rotWithShape="1">
          <a:blip r:embed="rId4"/>
          <a:srcRect l="56498" t="33442" r="3338" b="41640"/>
          <a:stretch/>
        </p:blipFill>
        <p:spPr>
          <a:xfrm>
            <a:off x="112671" y="116535"/>
            <a:ext cx="1594882" cy="556588"/>
          </a:xfrm>
          <a:prstGeom prst="rect">
            <a:avLst/>
          </a:prstGeom>
        </p:spPr>
      </p:pic>
    </p:spTree>
    <p:extLst>
      <p:ext uri="{BB962C8B-B14F-4D97-AF65-F5344CB8AC3E}">
        <p14:creationId xmlns:p14="http://schemas.microsoft.com/office/powerpoint/2010/main" val="208665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2439-EB4F-0484-6C37-8ACD01AD6938}"/>
              </a:ext>
            </a:extLst>
          </p:cNvPr>
          <p:cNvSpPr>
            <a:spLocks noGrp="1"/>
          </p:cNvSpPr>
          <p:nvPr>
            <p:ph type="ctrTitle"/>
          </p:nvPr>
        </p:nvSpPr>
        <p:spPr>
          <a:xfrm>
            <a:off x="2900081" y="604427"/>
            <a:ext cx="6391835" cy="879757"/>
          </a:xfrm>
        </p:spPr>
        <p:txBody>
          <a:bodyPr>
            <a:normAutofit fontScale="90000"/>
          </a:bodyPr>
          <a:lstStyle/>
          <a:p>
            <a:r>
              <a:rPr lang="en-IN" dirty="0"/>
              <a:t>result</a:t>
            </a:r>
          </a:p>
        </p:txBody>
      </p:sp>
      <p:pic>
        <p:nvPicPr>
          <p:cNvPr id="4" name="Content Placeholder 3">
            <a:extLst>
              <a:ext uri="{FF2B5EF4-FFF2-40B4-BE49-F238E27FC236}">
                <a16:creationId xmlns:a16="http://schemas.microsoft.com/office/drawing/2014/main" id="{7922CB79-B79B-4ECE-1C8C-C05D6E041239}"/>
              </a:ext>
            </a:extLst>
          </p:cNvPr>
          <p:cNvPicPr>
            <a:picLocks noGrp="1" noChangeAspect="1"/>
          </p:cNvPicPr>
          <p:nvPr>
            <p:ph idx="4294967295"/>
          </p:nvPr>
        </p:nvPicPr>
        <p:blipFill rotWithShape="1">
          <a:blip r:embed="rId2"/>
          <a:srcRect l="18333" t="28262" r="50898" b="52592"/>
          <a:stretch/>
        </p:blipFill>
        <p:spPr bwMode="auto">
          <a:xfrm>
            <a:off x="468965" y="1920019"/>
            <a:ext cx="5076825" cy="177800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A8112A36-8301-8E29-7CF1-AA81F48F1761}"/>
              </a:ext>
            </a:extLst>
          </p:cNvPr>
          <p:cNvPicPr>
            <a:picLocks noChangeAspect="1"/>
          </p:cNvPicPr>
          <p:nvPr/>
        </p:nvPicPr>
        <p:blipFill rotWithShape="1">
          <a:blip r:embed="rId2"/>
          <a:srcRect l="18333" t="67693" r="50898" b="27293"/>
          <a:stretch/>
        </p:blipFill>
        <p:spPr bwMode="auto">
          <a:xfrm>
            <a:off x="468965" y="3666438"/>
            <a:ext cx="5076429" cy="46741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59B924F-773C-63B7-5FE4-478FDF43B286}"/>
              </a:ext>
            </a:extLst>
          </p:cNvPr>
          <p:cNvPicPr>
            <a:picLocks noChangeAspect="1"/>
          </p:cNvPicPr>
          <p:nvPr/>
        </p:nvPicPr>
        <p:blipFill rotWithShape="1">
          <a:blip r:embed="rId3"/>
          <a:srcRect l="18589" t="42165" r="50513" b="31624"/>
          <a:stretch/>
        </p:blipFill>
        <p:spPr bwMode="auto">
          <a:xfrm>
            <a:off x="7020232" y="1920019"/>
            <a:ext cx="4702803" cy="224408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8E1AAE8-7729-F335-7290-44B69B439AEC}"/>
              </a:ext>
            </a:extLst>
          </p:cNvPr>
          <p:cNvPicPr>
            <a:picLocks noChangeAspect="1"/>
          </p:cNvPicPr>
          <p:nvPr/>
        </p:nvPicPr>
        <p:blipFill rotWithShape="1">
          <a:blip r:embed="rId4"/>
          <a:srcRect l="17820" t="32137" r="51795" b="42792"/>
          <a:stretch/>
        </p:blipFill>
        <p:spPr bwMode="auto">
          <a:xfrm>
            <a:off x="3744598" y="4413795"/>
            <a:ext cx="4702803" cy="218199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FB18DC9-D2DE-A2DC-C83F-7FD6C9D1D42C}"/>
              </a:ext>
            </a:extLst>
          </p:cNvPr>
          <p:cNvPicPr>
            <a:picLocks noChangeAspect="1"/>
          </p:cNvPicPr>
          <p:nvPr/>
        </p:nvPicPr>
        <p:blipFill rotWithShape="1">
          <a:blip r:embed="rId5"/>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1195958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36BBD0-877E-5891-F53B-DBAED8CDE6F6}"/>
              </a:ext>
            </a:extLst>
          </p:cNvPr>
          <p:cNvSpPr>
            <a:spLocks noGrp="1"/>
          </p:cNvSpPr>
          <p:nvPr>
            <p:ph type="ctrTitle"/>
          </p:nvPr>
        </p:nvSpPr>
        <p:spPr>
          <a:xfrm>
            <a:off x="2944348" y="799838"/>
            <a:ext cx="6169954" cy="955214"/>
          </a:xfrm>
        </p:spPr>
        <p:txBody>
          <a:bodyPr/>
          <a:lstStyle/>
          <a:p>
            <a:r>
              <a:rPr lang="en-IN" dirty="0"/>
              <a:t>conclusion</a:t>
            </a:r>
          </a:p>
        </p:txBody>
      </p:sp>
      <p:sp>
        <p:nvSpPr>
          <p:cNvPr id="6" name="Content Placeholder 5">
            <a:extLst>
              <a:ext uri="{FF2B5EF4-FFF2-40B4-BE49-F238E27FC236}">
                <a16:creationId xmlns:a16="http://schemas.microsoft.com/office/drawing/2014/main" id="{8FB200D9-C8CF-8069-54C2-1186319CF358}"/>
              </a:ext>
            </a:extLst>
          </p:cNvPr>
          <p:cNvSpPr>
            <a:spLocks noGrp="1"/>
          </p:cNvSpPr>
          <p:nvPr>
            <p:ph type="subTitle" idx="1"/>
          </p:nvPr>
        </p:nvSpPr>
        <p:spPr>
          <a:xfrm>
            <a:off x="4879374" y="2812741"/>
            <a:ext cx="6638365" cy="2148438"/>
          </a:xfrm>
        </p:spPr>
        <p:txBody>
          <a:bodyPr>
            <a:normAutofit/>
          </a:bodyPr>
          <a:lstStyle/>
          <a:p>
            <a:pPr algn="just"/>
            <a:r>
              <a:rPr lang="en-US" sz="1800" kern="100" dirty="0">
                <a:effectLst/>
                <a:latin typeface="Calibri Light" panose="020F0302020204030204" pitchFamily="34" charset="0"/>
                <a:ea typeface="Calibri" panose="020F0502020204030204" pitchFamily="34" charset="0"/>
                <a:cs typeface="Times New Roman" panose="02020603050405020304" pitchFamily="18" charset="0"/>
              </a:rPr>
              <a:t>The implementation of machine learning algorithms, including logistic regression, decision tree, and random forest, in the context of malware detection has shown promising results in terms of accuracy, efficiency, and versatility. </a:t>
            </a:r>
          </a:p>
          <a:p>
            <a:pPr algn="just"/>
            <a:endParaRPr lang="en-US" sz="1800" kern="100" dirty="0">
              <a:latin typeface="Calibri Light" panose="020F0302020204030204" pitchFamily="34" charset="0"/>
              <a:ea typeface="Calibri" panose="020F0502020204030204" pitchFamily="34" charset="0"/>
              <a:cs typeface="Times New Roman" panose="02020603050405020304" pitchFamily="18" charset="0"/>
            </a:endParaRPr>
          </a:p>
          <a:p>
            <a:pPr algn="just"/>
            <a:r>
              <a:rPr lang="en-US" sz="1800" i="1" kern="100" dirty="0">
                <a:latin typeface="Calibri Light" panose="020F0302020204030204" pitchFamily="34" charset="0"/>
                <a:ea typeface="Calibri" panose="020F0502020204030204" pitchFamily="34" charset="0"/>
                <a:cs typeface="Times New Roman" panose="02020603050405020304" pitchFamily="18" charset="0"/>
              </a:rPr>
              <a:t>Random Forest gave the highest accuracy score.</a:t>
            </a:r>
            <a:endParaRPr lang="en-IN" sz="18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IN" sz="900" dirty="0"/>
          </a:p>
        </p:txBody>
      </p:sp>
      <p:pic>
        <p:nvPicPr>
          <p:cNvPr id="7" name="Picture 6">
            <a:extLst>
              <a:ext uri="{FF2B5EF4-FFF2-40B4-BE49-F238E27FC236}">
                <a16:creationId xmlns:a16="http://schemas.microsoft.com/office/drawing/2014/main" id="{F8B5507A-7034-CC9C-D147-18C8EDBADF7D}"/>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4098" name="Picture 2" descr="Writing a Sound Conclusion for Your Paper | Scientific Editing">
            <a:extLst>
              <a:ext uri="{FF2B5EF4-FFF2-40B4-BE49-F238E27FC236}">
                <a16:creationId xmlns:a16="http://schemas.microsoft.com/office/drawing/2014/main" id="{AC45FFCA-0A9E-F984-0A4F-A9402D00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61" y="2440113"/>
            <a:ext cx="3865246" cy="246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02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9FA5-190A-F53A-63C9-C773C3740A9C}"/>
              </a:ext>
            </a:extLst>
          </p:cNvPr>
          <p:cNvSpPr>
            <a:spLocks noGrp="1"/>
          </p:cNvSpPr>
          <p:nvPr>
            <p:ph type="ctrTitle"/>
          </p:nvPr>
        </p:nvSpPr>
        <p:spPr>
          <a:xfrm>
            <a:off x="2736570" y="1185475"/>
            <a:ext cx="6718859" cy="816457"/>
          </a:xfrm>
        </p:spPr>
        <p:txBody>
          <a:bodyPr>
            <a:normAutofit fontScale="90000"/>
          </a:bodyPr>
          <a:lstStyle/>
          <a:p>
            <a:r>
              <a:rPr lang="en-IN" dirty="0"/>
              <a:t>Future scope</a:t>
            </a:r>
          </a:p>
        </p:txBody>
      </p:sp>
      <p:sp>
        <p:nvSpPr>
          <p:cNvPr id="3" name="Content Placeholder 2">
            <a:extLst>
              <a:ext uri="{FF2B5EF4-FFF2-40B4-BE49-F238E27FC236}">
                <a16:creationId xmlns:a16="http://schemas.microsoft.com/office/drawing/2014/main" id="{EF21D10E-34E1-E77C-930B-066149874B2A}"/>
              </a:ext>
            </a:extLst>
          </p:cNvPr>
          <p:cNvSpPr>
            <a:spLocks noGrp="1"/>
          </p:cNvSpPr>
          <p:nvPr>
            <p:ph type="subTitle" idx="1"/>
          </p:nvPr>
        </p:nvSpPr>
        <p:spPr>
          <a:xfrm>
            <a:off x="1564431" y="2848905"/>
            <a:ext cx="6801612" cy="1950857"/>
          </a:xfrm>
        </p:spPr>
        <p:txBody>
          <a:bodyPr>
            <a:normAutofit/>
          </a:bodyPr>
          <a:lstStyle/>
          <a:p>
            <a:pPr algn="just"/>
            <a:r>
              <a:rPr lang="en-IN" sz="1800" dirty="0">
                <a:sym typeface="Wingdings" panose="05000000000000000000" pitchFamily="2" charset="2"/>
              </a:rPr>
              <a:t> </a:t>
            </a:r>
            <a:r>
              <a:rPr lang="en-IN" sz="1800" i="1" dirty="0"/>
              <a:t>Advanced Pre-processing</a:t>
            </a:r>
            <a:r>
              <a:rPr lang="en-IN" sz="1800" dirty="0"/>
              <a:t>:  will use sophisticated pre-processing methods, such as dimensionality, encoding and normalization.</a:t>
            </a:r>
          </a:p>
          <a:p>
            <a:pPr algn="just"/>
            <a:endParaRPr lang="en-IN" sz="1800" dirty="0"/>
          </a:p>
          <a:p>
            <a:pPr algn="just"/>
            <a:r>
              <a:rPr lang="en-IN" sz="1800" dirty="0">
                <a:sym typeface="Wingdings" panose="05000000000000000000" pitchFamily="2" charset="2"/>
              </a:rPr>
              <a:t> </a:t>
            </a:r>
            <a:r>
              <a:rPr lang="en-IN" sz="1800" i="1" dirty="0"/>
              <a:t>Use wider Dataset</a:t>
            </a:r>
            <a:r>
              <a:rPr lang="en-IN" sz="1800" dirty="0"/>
              <a:t>:  will use data in picture format and ASM &amp; BYTES file format.  Also increase our dataset.</a:t>
            </a:r>
          </a:p>
        </p:txBody>
      </p:sp>
      <p:pic>
        <p:nvPicPr>
          <p:cNvPr id="4" name="Picture 3">
            <a:extLst>
              <a:ext uri="{FF2B5EF4-FFF2-40B4-BE49-F238E27FC236}">
                <a16:creationId xmlns:a16="http://schemas.microsoft.com/office/drawing/2014/main" id="{87D2EF45-512C-527E-908E-1EF544CC155D}"/>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5122" name="Picture 2" descr="A Cute Robot Looking into the Telescope. it Foresees the Future Stock  Illustration - Illustration of play, machine: 111550701">
            <a:extLst>
              <a:ext uri="{FF2B5EF4-FFF2-40B4-BE49-F238E27FC236}">
                <a16:creationId xmlns:a16="http://schemas.microsoft.com/office/drawing/2014/main" id="{860DC795-25FA-FE00-2F99-D4087A19A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23"/>
          <a:stretch/>
        </p:blipFill>
        <p:spPr bwMode="auto">
          <a:xfrm>
            <a:off x="8980393" y="2639268"/>
            <a:ext cx="2525432" cy="241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74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8EE1E5-F7D3-28FD-B94D-6F40EDD1B928}"/>
              </a:ext>
            </a:extLst>
          </p:cNvPr>
          <p:cNvSpPr>
            <a:spLocks noGrp="1"/>
          </p:cNvSpPr>
          <p:nvPr>
            <p:ph type="ctrTitle"/>
          </p:nvPr>
        </p:nvSpPr>
        <p:spPr>
          <a:xfrm>
            <a:off x="112671" y="1064421"/>
            <a:ext cx="8806042" cy="1228205"/>
          </a:xfrm>
        </p:spPr>
        <p:txBody>
          <a:bodyPr/>
          <a:lstStyle/>
          <a:p>
            <a:r>
              <a:rPr lang="en-IN" dirty="0"/>
              <a:t>reality</a:t>
            </a:r>
          </a:p>
        </p:txBody>
      </p:sp>
      <p:pic>
        <p:nvPicPr>
          <p:cNvPr id="1028" name="Picture 4" descr="Malware detection-using-machine-learning">
            <a:extLst>
              <a:ext uri="{FF2B5EF4-FFF2-40B4-BE49-F238E27FC236}">
                <a16:creationId xmlns:a16="http://schemas.microsoft.com/office/drawing/2014/main" id="{9D30B34F-4348-FC9D-62FD-83C07E11D4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794" t="18945" r="4853" b="21703"/>
          <a:stretch/>
        </p:blipFill>
        <p:spPr bwMode="auto">
          <a:xfrm>
            <a:off x="10216470" y="1064421"/>
            <a:ext cx="1371065" cy="1326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ADF46EE-3BD3-A70F-DF55-4A82B7E65D1A}"/>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E259E95-4F61-A2BB-016B-4C4D6F8761B2}"/>
              </a:ext>
              <a:ext uri="{C183D7F6-B498-43B3-948B-1728B52AA6E4}">
                <adec:decorative xmlns:adec="http://schemas.microsoft.com/office/drawing/2017/decorative" val="0"/>
              </a:ext>
            </a:extLst>
          </p:cNvPr>
          <p:cNvPicPr>
            <a:picLocks noChangeAspect="1"/>
          </p:cNvPicPr>
          <p:nvPr/>
        </p:nvPicPr>
        <p:blipFill rotWithShape="1">
          <a:blip r:embed="rId4"/>
          <a:srcRect l="58012" t="26274" r="4853" b="37647"/>
          <a:stretch/>
        </p:blipFill>
        <p:spPr>
          <a:xfrm>
            <a:off x="3129366" y="2689573"/>
            <a:ext cx="6699372" cy="3661191"/>
          </a:xfrm>
          <a:prstGeom prst="rect">
            <a:avLst/>
          </a:prstGeom>
        </p:spPr>
      </p:pic>
      <p:sp>
        <p:nvSpPr>
          <p:cNvPr id="12" name="TextBox 11">
            <a:extLst>
              <a:ext uri="{FF2B5EF4-FFF2-40B4-BE49-F238E27FC236}">
                <a16:creationId xmlns:a16="http://schemas.microsoft.com/office/drawing/2014/main" id="{20D1B62C-82C6-31BE-42C7-BFD2DBBF9595}"/>
              </a:ext>
            </a:extLst>
          </p:cNvPr>
          <p:cNvSpPr txBox="1"/>
          <p:nvPr/>
        </p:nvSpPr>
        <p:spPr>
          <a:xfrm>
            <a:off x="5040021" y="6324199"/>
            <a:ext cx="3514165" cy="369332"/>
          </a:xfrm>
          <a:prstGeom prst="rect">
            <a:avLst/>
          </a:prstGeom>
          <a:noFill/>
        </p:spPr>
        <p:txBody>
          <a:bodyPr wrap="square" rtlCol="0">
            <a:spAutoFit/>
          </a:bodyPr>
          <a:lstStyle/>
          <a:p>
            <a:r>
              <a:rPr lang="en-IN" dirty="0">
                <a:solidFill>
                  <a:schemeClr val="bg1"/>
                </a:solidFill>
              </a:rPr>
              <a:t>Malware increase every year</a:t>
            </a:r>
          </a:p>
        </p:txBody>
      </p:sp>
    </p:spTree>
    <p:extLst>
      <p:ext uri="{BB962C8B-B14F-4D97-AF65-F5344CB8AC3E}">
        <p14:creationId xmlns:p14="http://schemas.microsoft.com/office/powerpoint/2010/main" val="332108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895B-1E57-77A5-D097-964615F515D8}"/>
              </a:ext>
            </a:extLst>
          </p:cNvPr>
          <p:cNvSpPr>
            <a:spLocks noGrp="1"/>
          </p:cNvSpPr>
          <p:nvPr>
            <p:ph type="title"/>
          </p:nvPr>
        </p:nvSpPr>
        <p:spPr>
          <a:xfrm>
            <a:off x="2231135" y="964692"/>
            <a:ext cx="7826445" cy="1213732"/>
          </a:xfrm>
        </p:spPr>
        <p:txBody>
          <a:bodyPr/>
          <a:lstStyle/>
          <a:p>
            <a:r>
              <a:rPr lang="en-IN" dirty="0"/>
              <a:t>abstract</a:t>
            </a:r>
          </a:p>
        </p:txBody>
      </p:sp>
      <p:sp>
        <p:nvSpPr>
          <p:cNvPr id="3" name="Content Placeholder 2">
            <a:extLst>
              <a:ext uri="{FF2B5EF4-FFF2-40B4-BE49-F238E27FC236}">
                <a16:creationId xmlns:a16="http://schemas.microsoft.com/office/drawing/2014/main" id="{B9769531-A464-1706-1203-C4B7F32CACCB}"/>
              </a:ext>
            </a:extLst>
          </p:cNvPr>
          <p:cNvSpPr>
            <a:spLocks noGrp="1"/>
          </p:cNvSpPr>
          <p:nvPr>
            <p:ph idx="1"/>
          </p:nvPr>
        </p:nvSpPr>
        <p:spPr>
          <a:xfrm>
            <a:off x="2231136" y="2682289"/>
            <a:ext cx="4375852" cy="3101983"/>
          </a:xfrm>
        </p:spPr>
        <p:txBody>
          <a:bodyPr>
            <a:normAutofit/>
          </a:bodyPr>
          <a:lstStyle/>
          <a:p>
            <a:pPr marL="0" indent="0" algn="just">
              <a:buNone/>
            </a:pPr>
            <a:r>
              <a:rPr lang="en-IN" b="1" dirty="0">
                <a:ea typeface="Times New Roman" panose="02020603050405020304" pitchFamily="18" charset="0"/>
              </a:rPr>
              <a:t>AIM :-</a:t>
            </a:r>
          </a:p>
          <a:p>
            <a:pPr marL="0" indent="0" algn="just">
              <a:buNone/>
            </a:pPr>
            <a:r>
              <a:rPr lang="en-IN" dirty="0">
                <a:ea typeface="Times New Roman" panose="02020603050405020304" pitchFamily="18" charset="0"/>
              </a:rPr>
              <a:t>To show how various machine learning techniques can be used to accurately determine if an executable is infected or clean.</a:t>
            </a:r>
          </a:p>
          <a:p>
            <a:pPr marL="0" indent="0" algn="just">
              <a:buNone/>
            </a:pPr>
            <a:endParaRPr lang="en-IN" b="1" dirty="0">
              <a:ea typeface="Times New Roman" panose="02020603050405020304" pitchFamily="18" charset="0"/>
            </a:endParaRPr>
          </a:p>
          <a:p>
            <a:pPr marL="0" indent="0" algn="just">
              <a:buNone/>
            </a:pPr>
            <a:r>
              <a:rPr lang="en-US" i="1" dirty="0">
                <a:ea typeface="Times New Roman" panose="02020603050405020304" pitchFamily="18" charset="0"/>
              </a:rPr>
              <a:t>This understanding will help detect newer varieties of harmful files in addition to making it simple to spot known infections. </a:t>
            </a:r>
            <a:endParaRPr lang="en-IN" i="1" dirty="0">
              <a:ea typeface="Times New Roman" panose="02020603050405020304" pitchFamily="18" charset="0"/>
            </a:endParaRPr>
          </a:p>
        </p:txBody>
      </p:sp>
      <p:pic>
        <p:nvPicPr>
          <p:cNvPr id="5" name="Picture 4">
            <a:extLst>
              <a:ext uri="{FF2B5EF4-FFF2-40B4-BE49-F238E27FC236}">
                <a16:creationId xmlns:a16="http://schemas.microsoft.com/office/drawing/2014/main" id="{34B36ED5-E2ED-2F65-5E3D-7901B902B4C1}"/>
              </a:ext>
            </a:extLst>
          </p:cNvPr>
          <p:cNvPicPr>
            <a:picLocks noChangeAspect="1"/>
          </p:cNvPicPr>
          <p:nvPr/>
        </p:nvPicPr>
        <p:blipFill rotWithShape="1">
          <a:blip r:embed="rId2"/>
          <a:srcRect l="61210" t="27312" r="8548" b="36344"/>
          <a:stretch/>
        </p:blipFill>
        <p:spPr>
          <a:xfrm>
            <a:off x="6758440" y="2897592"/>
            <a:ext cx="3299141" cy="2230220"/>
          </a:xfrm>
          <a:prstGeom prst="rect">
            <a:avLst/>
          </a:prstGeom>
        </p:spPr>
      </p:pic>
      <p:pic>
        <p:nvPicPr>
          <p:cNvPr id="6" name="Picture 5">
            <a:extLst>
              <a:ext uri="{FF2B5EF4-FFF2-40B4-BE49-F238E27FC236}">
                <a16:creationId xmlns:a16="http://schemas.microsoft.com/office/drawing/2014/main" id="{A5FF9071-C91E-66C4-F7FA-1BF4E135150A}"/>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190074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2608-CDE1-8BA5-5E96-E0DE2F73591B}"/>
              </a:ext>
            </a:extLst>
          </p:cNvPr>
          <p:cNvSpPr>
            <a:spLocks noGrp="1"/>
          </p:cNvSpPr>
          <p:nvPr>
            <p:ph type="title"/>
          </p:nvPr>
        </p:nvSpPr>
        <p:spPr>
          <a:xfrm>
            <a:off x="1921420" y="687871"/>
            <a:ext cx="7729728" cy="1188720"/>
          </a:xfrm>
        </p:spPr>
        <p:txBody>
          <a:bodyPr/>
          <a:lstStyle/>
          <a:p>
            <a:r>
              <a:rPr lang="en-IN" dirty="0"/>
              <a:t>INTRODUCTION</a:t>
            </a:r>
          </a:p>
        </p:txBody>
      </p:sp>
      <p:sp>
        <p:nvSpPr>
          <p:cNvPr id="3" name="Content Placeholder 2">
            <a:extLst>
              <a:ext uri="{FF2B5EF4-FFF2-40B4-BE49-F238E27FC236}">
                <a16:creationId xmlns:a16="http://schemas.microsoft.com/office/drawing/2014/main" id="{C39970F1-C278-74CC-D196-AEE0DABAED2C}"/>
              </a:ext>
            </a:extLst>
          </p:cNvPr>
          <p:cNvSpPr>
            <a:spLocks noGrp="1"/>
          </p:cNvSpPr>
          <p:nvPr>
            <p:ph idx="1"/>
          </p:nvPr>
        </p:nvSpPr>
        <p:spPr>
          <a:xfrm>
            <a:off x="1921420" y="2302664"/>
            <a:ext cx="7729728" cy="1188720"/>
          </a:xfrm>
        </p:spPr>
        <p:txBody>
          <a:bodyPr>
            <a:noAutofit/>
          </a:bodyPr>
          <a:lstStyle/>
          <a:p>
            <a:pPr marL="0" indent="0" algn="just">
              <a:buNone/>
            </a:pPr>
            <a:r>
              <a:rPr lang="en-IN" i="1" dirty="0"/>
              <a:t>Malware pr</a:t>
            </a:r>
            <a:r>
              <a:rPr lang="en-IN" i="1" dirty="0">
                <a:effectLst/>
                <a:ea typeface="Times New Roman" panose="02020603050405020304" pitchFamily="18" charset="0"/>
              </a:rPr>
              <a:t>otection is one of the most important cybersecurity tasks for single users and businesses, since even a single attack can result in compromised data and sufficient losses. </a:t>
            </a:r>
            <a:endParaRPr lang="en-IN" i="1" dirty="0"/>
          </a:p>
          <a:p>
            <a:pPr marL="0" indent="0" algn="just">
              <a:buNone/>
            </a:pPr>
            <a:endParaRPr lang="en-IN" sz="2200" dirty="0"/>
          </a:p>
        </p:txBody>
      </p:sp>
      <p:pic>
        <p:nvPicPr>
          <p:cNvPr id="10" name="Picture 9">
            <a:extLst>
              <a:ext uri="{FF2B5EF4-FFF2-40B4-BE49-F238E27FC236}">
                <a16:creationId xmlns:a16="http://schemas.microsoft.com/office/drawing/2014/main" id="{D2640E9A-C6B2-5CB1-587C-13B7944DBD3B}"/>
              </a:ext>
            </a:extLst>
          </p:cNvPr>
          <p:cNvPicPr>
            <a:picLocks noChangeAspect="1"/>
          </p:cNvPicPr>
          <p:nvPr/>
        </p:nvPicPr>
        <p:blipFill rotWithShape="1">
          <a:blip r:embed="rId2"/>
          <a:srcRect l="56498" t="33442" r="3338" b="41640"/>
          <a:stretch/>
        </p:blipFill>
        <p:spPr>
          <a:xfrm>
            <a:off x="112671" y="131283"/>
            <a:ext cx="1594882" cy="556588"/>
          </a:xfrm>
          <a:prstGeom prst="rect">
            <a:avLst/>
          </a:prstGeom>
        </p:spPr>
      </p:pic>
      <p:pic>
        <p:nvPicPr>
          <p:cNvPr id="4" name="Content Placeholder 3">
            <a:extLst>
              <a:ext uri="{FF2B5EF4-FFF2-40B4-BE49-F238E27FC236}">
                <a16:creationId xmlns:a16="http://schemas.microsoft.com/office/drawing/2014/main" id="{2CF2544B-9704-F5B7-F120-D9223D357209}"/>
              </a:ext>
            </a:extLst>
          </p:cNvPr>
          <p:cNvPicPr>
            <a:picLocks noChangeAspect="1"/>
          </p:cNvPicPr>
          <p:nvPr/>
        </p:nvPicPr>
        <p:blipFill rotWithShape="1">
          <a:blip r:embed="rId3"/>
          <a:srcRect l="60742" t="33334" r="5761" b="35188"/>
          <a:stretch/>
        </p:blipFill>
        <p:spPr>
          <a:xfrm>
            <a:off x="3251890" y="3491384"/>
            <a:ext cx="5359890" cy="2833216"/>
          </a:xfrm>
          <a:prstGeom prst="rect">
            <a:avLst/>
          </a:prstGeom>
        </p:spPr>
      </p:pic>
    </p:spTree>
    <p:extLst>
      <p:ext uri="{BB962C8B-B14F-4D97-AF65-F5344CB8AC3E}">
        <p14:creationId xmlns:p14="http://schemas.microsoft.com/office/powerpoint/2010/main" val="408688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19C6F9-01F9-C772-8778-991AB26766BC}"/>
              </a:ext>
            </a:extLst>
          </p:cNvPr>
          <p:cNvPicPr>
            <a:picLocks noChangeAspect="1"/>
          </p:cNvPicPr>
          <p:nvPr/>
        </p:nvPicPr>
        <p:blipFill rotWithShape="1">
          <a:blip r:embed="rId2"/>
          <a:srcRect l="29853" t="21046" r="15883" b="11372"/>
          <a:stretch/>
        </p:blipFill>
        <p:spPr>
          <a:xfrm>
            <a:off x="2173940" y="744234"/>
            <a:ext cx="7664825" cy="5369532"/>
          </a:xfrm>
          <a:prstGeom prst="rect">
            <a:avLst/>
          </a:prstGeom>
        </p:spPr>
      </p:pic>
      <p:pic>
        <p:nvPicPr>
          <p:cNvPr id="2" name="Picture 1">
            <a:extLst>
              <a:ext uri="{FF2B5EF4-FFF2-40B4-BE49-F238E27FC236}">
                <a16:creationId xmlns:a16="http://schemas.microsoft.com/office/drawing/2014/main" id="{07D2F946-9605-7E39-9DDC-CDB5FB201FD7}"/>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128797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Machine Learning for Beginners | by Ayush Pant | Towards  Data Science">
            <a:extLst>
              <a:ext uri="{FF2B5EF4-FFF2-40B4-BE49-F238E27FC236}">
                <a16:creationId xmlns:a16="http://schemas.microsoft.com/office/drawing/2014/main" id="{9684E2FD-9F30-0298-A7FC-EAD5852DB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52" y="1028282"/>
            <a:ext cx="9117496" cy="56984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5DC650-48F4-6464-5D41-08F50067E150}"/>
              </a:ext>
            </a:extLst>
          </p:cNvPr>
          <p:cNvPicPr>
            <a:picLocks noChangeAspect="1"/>
          </p:cNvPicPr>
          <p:nvPr/>
        </p:nvPicPr>
        <p:blipFill rotWithShape="1">
          <a:blip r:embed="rId3"/>
          <a:srcRect l="56498" t="33442" r="3338" b="41640"/>
          <a:stretch/>
        </p:blipFill>
        <p:spPr>
          <a:xfrm>
            <a:off x="112671" y="131283"/>
            <a:ext cx="1594882" cy="556588"/>
          </a:xfrm>
          <a:prstGeom prst="rect">
            <a:avLst/>
          </a:prstGeom>
        </p:spPr>
      </p:pic>
    </p:spTree>
    <p:extLst>
      <p:ext uri="{BB962C8B-B14F-4D97-AF65-F5344CB8AC3E}">
        <p14:creationId xmlns:p14="http://schemas.microsoft.com/office/powerpoint/2010/main" val="115613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B4B1-1736-DEBA-D144-F61418ACE1C8}"/>
              </a:ext>
            </a:extLst>
          </p:cNvPr>
          <p:cNvSpPr>
            <a:spLocks noGrp="1"/>
          </p:cNvSpPr>
          <p:nvPr>
            <p:ph type="title"/>
          </p:nvPr>
        </p:nvSpPr>
        <p:spPr/>
        <p:txBody>
          <a:bodyPr/>
          <a:lstStyle/>
          <a:p>
            <a:r>
              <a:rPr lang="en-IN" dirty="0"/>
              <a:t>Supervised Learning</a:t>
            </a:r>
          </a:p>
        </p:txBody>
      </p:sp>
      <p:pic>
        <p:nvPicPr>
          <p:cNvPr id="4" name="image4.png">
            <a:extLst>
              <a:ext uri="{FF2B5EF4-FFF2-40B4-BE49-F238E27FC236}">
                <a16:creationId xmlns:a16="http://schemas.microsoft.com/office/drawing/2014/main" id="{3393F3F7-1C9E-DBB6-0FAF-E729AF078D01}"/>
              </a:ext>
            </a:extLst>
          </p:cNvPr>
          <p:cNvPicPr/>
          <p:nvPr/>
        </p:nvPicPr>
        <p:blipFill>
          <a:blip r:embed="rId2"/>
          <a:srcRect l="34567" t="21272" r="21426" b="30982"/>
          <a:stretch>
            <a:fillRect/>
          </a:stretch>
        </p:blipFill>
        <p:spPr>
          <a:xfrm>
            <a:off x="2231136" y="2327813"/>
            <a:ext cx="7729728" cy="4264716"/>
          </a:xfrm>
          <a:prstGeom prst="rect">
            <a:avLst/>
          </a:prstGeom>
          <a:ln/>
        </p:spPr>
      </p:pic>
      <p:pic>
        <p:nvPicPr>
          <p:cNvPr id="5" name="Picture 4">
            <a:extLst>
              <a:ext uri="{FF2B5EF4-FFF2-40B4-BE49-F238E27FC236}">
                <a16:creationId xmlns:a16="http://schemas.microsoft.com/office/drawing/2014/main" id="{088A9FDF-B36E-5E96-F6C7-D47662F8C3B5}"/>
              </a:ext>
            </a:extLst>
          </p:cNvPr>
          <p:cNvPicPr>
            <a:picLocks noChangeAspect="1"/>
          </p:cNvPicPr>
          <p:nvPr/>
        </p:nvPicPr>
        <p:blipFill rotWithShape="1">
          <a:blip r:embed="rId3"/>
          <a:srcRect l="56498" t="33442" r="3338" b="41640"/>
          <a:stretch/>
        </p:blipFill>
        <p:spPr>
          <a:xfrm>
            <a:off x="112671" y="104388"/>
            <a:ext cx="1594882" cy="556588"/>
          </a:xfrm>
          <a:prstGeom prst="rect">
            <a:avLst/>
          </a:prstGeom>
        </p:spPr>
      </p:pic>
    </p:spTree>
    <p:extLst>
      <p:ext uri="{BB962C8B-B14F-4D97-AF65-F5344CB8AC3E}">
        <p14:creationId xmlns:p14="http://schemas.microsoft.com/office/powerpoint/2010/main" val="233422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4B740-371A-1915-F974-AA4EBF33E18F}"/>
              </a:ext>
            </a:extLst>
          </p:cNvPr>
          <p:cNvSpPr>
            <a:spLocks noGrp="1"/>
          </p:cNvSpPr>
          <p:nvPr>
            <p:ph type="ctrTitle"/>
          </p:nvPr>
        </p:nvSpPr>
        <p:spPr>
          <a:xfrm>
            <a:off x="112671" y="2516353"/>
            <a:ext cx="8108577" cy="1167751"/>
          </a:xfrm>
        </p:spPr>
        <p:txBody>
          <a:bodyPr>
            <a:normAutofit fontScale="90000"/>
          </a:bodyPr>
          <a:lstStyle/>
          <a:p>
            <a:r>
              <a:rPr lang="en-IN" dirty="0"/>
              <a:t>reviewing different research papers</a:t>
            </a:r>
          </a:p>
        </p:txBody>
      </p:sp>
      <p:pic>
        <p:nvPicPr>
          <p:cNvPr id="7" name="Picture 6">
            <a:extLst>
              <a:ext uri="{FF2B5EF4-FFF2-40B4-BE49-F238E27FC236}">
                <a16:creationId xmlns:a16="http://schemas.microsoft.com/office/drawing/2014/main" id="{165AE537-39B2-399E-F30F-2A3BE8338D3E}"/>
              </a:ext>
            </a:extLst>
          </p:cNvPr>
          <p:cNvPicPr>
            <a:picLocks noChangeAspect="1"/>
          </p:cNvPicPr>
          <p:nvPr/>
        </p:nvPicPr>
        <p:blipFill rotWithShape="1">
          <a:blip r:embed="rId2"/>
          <a:srcRect l="64044" t="27450" r="8088" b="24968"/>
          <a:stretch/>
        </p:blipFill>
        <p:spPr>
          <a:xfrm>
            <a:off x="8426629" y="1468651"/>
            <a:ext cx="3397624" cy="3263153"/>
          </a:xfrm>
          <a:prstGeom prst="rect">
            <a:avLst/>
          </a:prstGeom>
        </p:spPr>
      </p:pic>
      <p:pic>
        <p:nvPicPr>
          <p:cNvPr id="2" name="Picture 1">
            <a:extLst>
              <a:ext uri="{FF2B5EF4-FFF2-40B4-BE49-F238E27FC236}">
                <a16:creationId xmlns:a16="http://schemas.microsoft.com/office/drawing/2014/main" id="{980D3E7C-BEC6-0152-BBBB-F70448D14ED2}"/>
              </a:ext>
            </a:extLst>
          </p:cNvPr>
          <p:cNvPicPr>
            <a:picLocks noChangeAspect="1"/>
          </p:cNvPicPr>
          <p:nvPr/>
        </p:nvPicPr>
        <p:blipFill rotWithShape="1">
          <a:blip r:embed="rId3"/>
          <a:srcRect l="56498" t="33442" r="3338" b="41640"/>
          <a:stretch/>
        </p:blipFill>
        <p:spPr>
          <a:xfrm>
            <a:off x="112671" y="113353"/>
            <a:ext cx="1594882" cy="556588"/>
          </a:xfrm>
          <a:prstGeom prst="rect">
            <a:avLst/>
          </a:prstGeom>
        </p:spPr>
      </p:pic>
    </p:spTree>
    <p:extLst>
      <p:ext uri="{BB962C8B-B14F-4D97-AF65-F5344CB8AC3E}">
        <p14:creationId xmlns:p14="http://schemas.microsoft.com/office/powerpoint/2010/main" val="352307624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837</TotalTime>
  <Words>406</Words>
  <Application>Microsoft Office PowerPoint</Application>
  <PresentationFormat>Widescreen</PresentationFormat>
  <Paragraphs>68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Gill Sans MT</vt:lpstr>
      <vt:lpstr>Times New Roman</vt:lpstr>
      <vt:lpstr>Parcel</vt:lpstr>
      <vt:lpstr>Malware detection using machine learning</vt:lpstr>
      <vt:lpstr>contents</vt:lpstr>
      <vt:lpstr>reality</vt:lpstr>
      <vt:lpstr>abstract</vt:lpstr>
      <vt:lpstr>INTRODUCTION</vt:lpstr>
      <vt:lpstr>PowerPoint Presentation</vt:lpstr>
      <vt:lpstr>PowerPoint Presentation</vt:lpstr>
      <vt:lpstr>Supervised Learning</vt:lpstr>
      <vt:lpstr>reviewing different research papers</vt:lpstr>
      <vt:lpstr>Literature Survey</vt:lpstr>
      <vt:lpstr>PowerPoint Presentation</vt:lpstr>
      <vt:lpstr>Problem statement</vt:lpstr>
      <vt:lpstr>Work flow</vt:lpstr>
      <vt:lpstr>methodologies</vt:lpstr>
      <vt:lpstr>methodologies</vt:lpstr>
      <vt:lpstr>Logistic Regression</vt:lpstr>
      <vt:lpstr>DECISION TREE</vt:lpstr>
      <vt:lpstr>RANDOM FOREST</vt:lpstr>
      <vt:lpstr>implementation</vt:lpstr>
      <vt:lpstr>implementation</vt:lpstr>
      <vt:lpstr>Visual analysis</vt:lpstr>
      <vt:lpstr>result</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detection using machine learning</dc:title>
  <dc:creator>Deepanshi Negi</dc:creator>
  <cp:lastModifiedBy>Deepanshi Negi</cp:lastModifiedBy>
  <cp:revision>10</cp:revision>
  <cp:lastPrinted>2023-05-17T16:22:31Z</cp:lastPrinted>
  <dcterms:created xsi:type="dcterms:W3CDTF">2023-04-22T06:06:43Z</dcterms:created>
  <dcterms:modified xsi:type="dcterms:W3CDTF">2023-05-17T17:25:07Z</dcterms:modified>
</cp:coreProperties>
</file>